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sldIdLst>
    <p:sldId id="256" r:id="rId2"/>
    <p:sldId id="257" r:id="rId3"/>
    <p:sldId id="271" r:id="rId4"/>
    <p:sldId id="276" r:id="rId5"/>
    <p:sldId id="272" r:id="rId6"/>
    <p:sldId id="258" r:id="rId7"/>
    <p:sldId id="273" r:id="rId8"/>
    <p:sldId id="260" r:id="rId9"/>
    <p:sldId id="274" r:id="rId10"/>
    <p:sldId id="261" r:id="rId11"/>
    <p:sldId id="275" r:id="rId12"/>
    <p:sldId id="262" r:id="rId13"/>
    <p:sldId id="264" r:id="rId14"/>
    <p:sldId id="26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6F86BD6-7EDD-48D2-9F64-C34825265828}" v="4" dt="2022-01-15T04:42:11.7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6032" autoAdjust="0"/>
  </p:normalViewPr>
  <p:slideViewPr>
    <p:cSldViewPr snapToGrid="0">
      <p:cViewPr varScale="1">
        <p:scale>
          <a:sx n="42" d="100"/>
          <a:sy n="42" d="100"/>
        </p:scale>
        <p:origin x="160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ke Ohsfeldt" userId="335343bc79b066d9" providerId="LiveId" clId="{A6F86BD6-7EDD-48D2-9F64-C34825265828}"/>
    <pc:docChg chg="undo custSel delSld modSld">
      <pc:chgData name="Mike Ohsfeldt" userId="335343bc79b066d9" providerId="LiveId" clId="{A6F86BD6-7EDD-48D2-9F64-C34825265828}" dt="2022-01-21T05:12:13.964" v="4308" actId="20577"/>
      <pc:docMkLst>
        <pc:docMk/>
      </pc:docMkLst>
      <pc:sldChg chg="modSp mod">
        <pc:chgData name="Mike Ohsfeldt" userId="335343bc79b066d9" providerId="LiveId" clId="{A6F86BD6-7EDD-48D2-9F64-C34825265828}" dt="2022-01-15T04:36:28.458" v="371" actId="403"/>
        <pc:sldMkLst>
          <pc:docMk/>
          <pc:sldMk cId="3071175620" sldId="257"/>
        </pc:sldMkLst>
        <pc:spChg chg="mod">
          <ac:chgData name="Mike Ohsfeldt" userId="335343bc79b066d9" providerId="LiveId" clId="{A6F86BD6-7EDD-48D2-9F64-C34825265828}" dt="2022-01-15T04:36:28.458" v="371" actId="403"/>
          <ac:spMkLst>
            <pc:docMk/>
            <pc:sldMk cId="3071175620" sldId="257"/>
            <ac:spMk id="3" creationId="{A58261C2-2249-469F-A58B-B993DA2E25A6}"/>
          </ac:spMkLst>
        </pc:spChg>
      </pc:sldChg>
      <pc:sldChg chg="del">
        <pc:chgData name="Mike Ohsfeldt" userId="335343bc79b066d9" providerId="LiveId" clId="{A6F86BD6-7EDD-48D2-9F64-C34825265828}" dt="2022-01-21T04:40:03.622" v="4090" actId="47"/>
        <pc:sldMkLst>
          <pc:docMk/>
          <pc:sldMk cId="865362314" sldId="259"/>
        </pc:sldMkLst>
      </pc:sldChg>
      <pc:sldChg chg="modNotesTx">
        <pc:chgData name="Mike Ohsfeldt" userId="335343bc79b066d9" providerId="LiveId" clId="{A6F86BD6-7EDD-48D2-9F64-C34825265828}" dt="2022-01-14T05:02:04.128" v="358" actId="20577"/>
        <pc:sldMkLst>
          <pc:docMk/>
          <pc:sldMk cId="2241055080" sldId="260"/>
        </pc:sldMkLst>
      </pc:sldChg>
      <pc:sldChg chg="modSp mod modNotesTx">
        <pc:chgData name="Mike Ohsfeldt" userId="335343bc79b066d9" providerId="LiveId" clId="{A6F86BD6-7EDD-48D2-9F64-C34825265828}" dt="2022-01-15T04:37:56.009" v="396" actId="403"/>
        <pc:sldMkLst>
          <pc:docMk/>
          <pc:sldMk cId="4206911043" sldId="262"/>
        </pc:sldMkLst>
        <pc:spChg chg="mod">
          <ac:chgData name="Mike Ohsfeldt" userId="335343bc79b066d9" providerId="LiveId" clId="{A6F86BD6-7EDD-48D2-9F64-C34825265828}" dt="2022-01-15T04:37:56.009" v="396" actId="403"/>
          <ac:spMkLst>
            <pc:docMk/>
            <pc:sldMk cId="4206911043" sldId="262"/>
            <ac:spMk id="3" creationId="{B7887F29-0C66-46C5-8FEC-14BAECA1A39A}"/>
          </ac:spMkLst>
        </pc:spChg>
      </pc:sldChg>
      <pc:sldChg chg="modNotesTx">
        <pc:chgData name="Mike Ohsfeldt" userId="335343bc79b066d9" providerId="LiveId" clId="{A6F86BD6-7EDD-48D2-9F64-C34825265828}" dt="2022-01-21T04:41:04.485" v="4131" actId="20577"/>
        <pc:sldMkLst>
          <pc:docMk/>
          <pc:sldMk cId="1692550603" sldId="263"/>
        </pc:sldMkLst>
      </pc:sldChg>
      <pc:sldChg chg="modNotesTx">
        <pc:chgData name="Mike Ohsfeldt" userId="335343bc79b066d9" providerId="LiveId" clId="{A6F86BD6-7EDD-48D2-9F64-C34825265828}" dt="2022-01-21T04:35:44.150" v="3586" actId="20577"/>
        <pc:sldMkLst>
          <pc:docMk/>
          <pc:sldMk cId="1761800554" sldId="264"/>
        </pc:sldMkLst>
      </pc:sldChg>
      <pc:sldChg chg="del">
        <pc:chgData name="Mike Ohsfeldt" userId="335343bc79b066d9" providerId="LiveId" clId="{A6F86BD6-7EDD-48D2-9F64-C34825265828}" dt="2022-01-21T04:40:13.819" v="4091" actId="47"/>
        <pc:sldMkLst>
          <pc:docMk/>
          <pc:sldMk cId="1024778593" sldId="265"/>
        </pc:sldMkLst>
      </pc:sldChg>
      <pc:sldChg chg="del">
        <pc:chgData name="Mike Ohsfeldt" userId="335343bc79b066d9" providerId="LiveId" clId="{A6F86BD6-7EDD-48D2-9F64-C34825265828}" dt="2022-01-21T04:40:14.687" v="4092" actId="47"/>
        <pc:sldMkLst>
          <pc:docMk/>
          <pc:sldMk cId="3258544413" sldId="266"/>
        </pc:sldMkLst>
      </pc:sldChg>
      <pc:sldChg chg="del">
        <pc:chgData name="Mike Ohsfeldt" userId="335343bc79b066d9" providerId="LiveId" clId="{A6F86BD6-7EDD-48D2-9F64-C34825265828}" dt="2022-01-21T04:40:15.612" v="4093" actId="47"/>
        <pc:sldMkLst>
          <pc:docMk/>
          <pc:sldMk cId="2415315044" sldId="267"/>
        </pc:sldMkLst>
      </pc:sldChg>
      <pc:sldChg chg="del">
        <pc:chgData name="Mike Ohsfeldt" userId="335343bc79b066d9" providerId="LiveId" clId="{A6F86BD6-7EDD-48D2-9F64-C34825265828}" dt="2022-01-21T04:40:16.572" v="4094" actId="47"/>
        <pc:sldMkLst>
          <pc:docMk/>
          <pc:sldMk cId="4127499999" sldId="268"/>
        </pc:sldMkLst>
      </pc:sldChg>
      <pc:sldChg chg="del">
        <pc:chgData name="Mike Ohsfeldt" userId="335343bc79b066d9" providerId="LiveId" clId="{A6F86BD6-7EDD-48D2-9F64-C34825265828}" dt="2022-01-21T04:40:17.540" v="4095" actId="47"/>
        <pc:sldMkLst>
          <pc:docMk/>
          <pc:sldMk cId="3087109231" sldId="269"/>
        </pc:sldMkLst>
      </pc:sldChg>
      <pc:sldChg chg="del">
        <pc:chgData name="Mike Ohsfeldt" userId="335343bc79b066d9" providerId="LiveId" clId="{A6F86BD6-7EDD-48D2-9F64-C34825265828}" dt="2022-01-21T04:40:01.601" v="4089" actId="47"/>
        <pc:sldMkLst>
          <pc:docMk/>
          <pc:sldMk cId="1472859757" sldId="270"/>
        </pc:sldMkLst>
      </pc:sldChg>
      <pc:sldChg chg="modSp mod modNotesTx">
        <pc:chgData name="Mike Ohsfeldt" userId="335343bc79b066d9" providerId="LiveId" clId="{A6F86BD6-7EDD-48D2-9F64-C34825265828}" dt="2022-01-15T04:36:35.513" v="372" actId="403"/>
        <pc:sldMkLst>
          <pc:docMk/>
          <pc:sldMk cId="504596452" sldId="271"/>
        </pc:sldMkLst>
        <pc:spChg chg="mod">
          <ac:chgData name="Mike Ohsfeldt" userId="335343bc79b066d9" providerId="LiveId" clId="{A6F86BD6-7EDD-48D2-9F64-C34825265828}" dt="2022-01-15T04:36:35.513" v="372" actId="403"/>
          <ac:spMkLst>
            <pc:docMk/>
            <pc:sldMk cId="504596452" sldId="271"/>
            <ac:spMk id="3" creationId="{C9F701F2-4F8C-4A37-AC98-D20751BC7F76}"/>
          </ac:spMkLst>
        </pc:spChg>
      </pc:sldChg>
      <pc:sldChg chg="modNotesTx">
        <pc:chgData name="Mike Ohsfeldt" userId="335343bc79b066d9" providerId="LiveId" clId="{A6F86BD6-7EDD-48D2-9F64-C34825265828}" dt="2022-01-21T05:12:13.964" v="4308" actId="20577"/>
        <pc:sldMkLst>
          <pc:docMk/>
          <pc:sldMk cId="2422556744" sldId="272"/>
        </pc:sldMkLst>
      </pc:sldChg>
      <pc:sldChg chg="modSp mod modNotesTx">
        <pc:chgData name="Mike Ohsfeldt" userId="335343bc79b066d9" providerId="LiveId" clId="{A6F86BD6-7EDD-48D2-9F64-C34825265828}" dt="2022-01-15T04:37:02.914" v="379" actId="20577"/>
        <pc:sldMkLst>
          <pc:docMk/>
          <pc:sldMk cId="2888575149" sldId="274"/>
        </pc:sldMkLst>
        <pc:spChg chg="mod">
          <ac:chgData name="Mike Ohsfeldt" userId="335343bc79b066d9" providerId="LiveId" clId="{A6F86BD6-7EDD-48D2-9F64-C34825265828}" dt="2022-01-15T04:37:02.914" v="379" actId="20577"/>
          <ac:spMkLst>
            <pc:docMk/>
            <pc:sldMk cId="2888575149" sldId="274"/>
            <ac:spMk id="3" creationId="{258F640C-BBC1-4B82-9460-184050BD2804}"/>
          </ac:spMkLst>
        </pc:spChg>
      </pc:sldChg>
      <pc:sldChg chg="modNotesTx">
        <pc:chgData name="Mike Ohsfeldt" userId="335343bc79b066d9" providerId="LiveId" clId="{A6F86BD6-7EDD-48D2-9F64-C34825265828}" dt="2022-01-15T04:37:25.322" v="393" actId="20577"/>
        <pc:sldMkLst>
          <pc:docMk/>
          <pc:sldMk cId="376620649" sldId="275"/>
        </pc:sldMkLst>
      </pc:sldChg>
      <pc:sldChg chg="modNotesTx">
        <pc:chgData name="Mike Ohsfeldt" userId="335343bc79b066d9" providerId="LiveId" clId="{A6F86BD6-7EDD-48D2-9F64-C34825265828}" dt="2022-01-21T05:02:06.163" v="4145" actId="20577"/>
        <pc:sldMkLst>
          <pc:docMk/>
          <pc:sldMk cId="2127389235" sldId="276"/>
        </pc:sldMkLst>
      </pc:sldChg>
      <pc:sldChg chg="del">
        <pc:chgData name="Mike Ohsfeldt" userId="335343bc79b066d9" providerId="LiveId" clId="{A6F86BD6-7EDD-48D2-9F64-C34825265828}" dt="2022-01-21T04:40:18.257" v="4096" actId="47"/>
        <pc:sldMkLst>
          <pc:docMk/>
          <pc:sldMk cId="342476736" sldId="27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F27197-A7B8-4D1D-AC76-A53B1B8F3118}" type="datetimeFigureOut">
              <a:rPr lang="en-US" smtClean="0"/>
              <a:t>1/20/2022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B3D522-F878-4B78-B289-74950E2DA7AA}" type="slidenum">
              <a:rPr lang="en-US" smtClean="0"/>
              <a:t>‹#›</a:t>
            </a:fld>
            <a:endParaRPr lang="en-US" dirty="0"/>
          </a:p>
        </p:txBody>
      </p:sp>
    </p:spTree>
    <p:extLst>
      <p:ext uri="{BB962C8B-B14F-4D97-AF65-F5344CB8AC3E}">
        <p14:creationId xmlns:p14="http://schemas.microsoft.com/office/powerpoint/2010/main" val="30628104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lesson is intended to reinforce prior lessons on dramaturgy, the self, interaction, and/or identity, while also demonstrating and training students in how to extend and apply sociological theory to cultural artifacts, like an animated film. As such, a couple slides providing a brief refresher on Goffman’s (1959) theories are provided, with a focus on the core elements as well as some nuances that are particularly relevant. Depending upon course needs, as well as the extent to which Goffmanian theory has been covered previously, this refresher can be expanded or reduced.]</a:t>
            </a:r>
          </a:p>
          <a:p>
            <a:endParaRPr lang="en-US" dirty="0"/>
          </a:p>
          <a:p>
            <a:endParaRPr lang="en-US" dirty="0"/>
          </a:p>
          <a:p>
            <a:pPr marL="171450" indent="-171450">
              <a:buFont typeface="Arial" panose="020B0604020202020204" pitchFamily="34" charset="0"/>
              <a:buChar char="•"/>
            </a:pPr>
            <a:r>
              <a:rPr lang="en-US" dirty="0"/>
              <a:t>Goffman’s (1959) theory of the self and interaction, known as dramaturgy, is structured around a theatre metaphor. This leads to the utilization of terms like stage, audience, and performer throughout the theory. This metaphor is not just illustrative however, it reflects a central conceit of </a:t>
            </a:r>
            <a:r>
              <a:rPr lang="en-US" i="1" dirty="0"/>
              <a:t>The Presentation of Self in Everyday Life</a:t>
            </a:r>
            <a:r>
              <a:rPr lang="en-US" i="0" dirty="0"/>
              <a:t> (Goffman 1959), that the self is something performed for others. Goffman (1959) “</a:t>
            </a:r>
            <a:r>
              <a:rPr lang="en-US" sz="1200" dirty="0"/>
              <a:t>consider[s] the way in which the individual in ordinary work situations presents himself and his activity to others, the ways in which he guides and controls the impression they form of him, and the kinds of things he may and may not do while sustaining his performance before them.” (xi)</a:t>
            </a:r>
            <a:endParaRPr lang="en-US" i="0" dirty="0"/>
          </a:p>
          <a:p>
            <a:pPr marL="171450" indent="-171450">
              <a:buFont typeface="Arial" panose="020B0604020202020204" pitchFamily="34" charset="0"/>
              <a:buChar char="•"/>
            </a:pPr>
            <a:r>
              <a:rPr lang="en-US" i="0" dirty="0"/>
              <a:t>Dramaturgy is the art of impression management, for when performing the self what one is doing is playing a role in specific ways so that one can maintain and direct how one is understood and viewed by others. All of this behavior and performance is to manage the impression others have of one and avoid fostering the wrong impression. This theory is also focused on interaction, and Goffman’s (1959) is specifically interested and theorized around in-person, face-to-face interaction, although the theories can be extended to other interaction contexts.</a:t>
            </a:r>
          </a:p>
          <a:p>
            <a:pPr marL="628650" lvl="1" indent="-171450">
              <a:buFont typeface="Arial" panose="020B0604020202020204" pitchFamily="34" charset="0"/>
              <a:buChar char="•"/>
            </a:pPr>
            <a:r>
              <a:rPr lang="en-US" i="0" dirty="0"/>
              <a:t>When one is engaged in impression management a central question of symbolic-interactionism emerges: who controls the definition of the situation? What one is trying to do through impression management is control, or at least affect, how the interaction situation is viewed, structured, and defined, which in turn shapes how all present behave. The power to define the situation is not held solely by one individual, rather it is a product of those involved in the situation, for each individual presents their own definition of the situation which is affected during the course of interaction. </a:t>
            </a:r>
            <a:r>
              <a:rPr lang="en-US" b="0" i="0" dirty="0">
                <a:solidFill>
                  <a:srgbClr val="222222"/>
                </a:solidFill>
                <a:effectLst/>
                <a:latin typeface="Arial" panose="020B0604020202020204" pitchFamily="34" charset="0"/>
              </a:rPr>
              <a:t>"Together the participants contribute to a single over-all definition of the situation which involves not so much a real agreement as to what exists but rather a real agreement as to whose claims concerning what issues will be temporarily honored. Real agreement will also exist concerning the desirability of avoiding an open conflict of definitions of the situation. I refer to this level of agreement as a 'working consensus.’" (Goffman 1959:9-10)</a:t>
            </a:r>
          </a:p>
          <a:p>
            <a:pPr marL="171450" indent="-171450">
              <a:buFont typeface="Arial" panose="020B0604020202020204" pitchFamily="34" charset="0"/>
              <a:buChar char="•"/>
            </a:pPr>
            <a:r>
              <a:rPr lang="en-US" b="0" i="0" dirty="0">
                <a:solidFill>
                  <a:srgbClr val="222222"/>
                </a:solidFill>
                <a:effectLst/>
                <a:latin typeface="Arial" panose="020B0604020202020204" pitchFamily="34" charset="0"/>
              </a:rPr>
              <a:t>The individual who is fostering an impression is giving a performance, they are a performer. The self is something that is presented and performed for Goffman (1959) so those engaging in those performances can be viewed as performers, like an actor upon a stage. They perform a role, a role with certain expectations and demands which must be convincingly conveyed by the performer if they are to foster the desired impression and exert control over the definition of the situation.</a:t>
            </a:r>
          </a:p>
          <a:p>
            <a:pPr marL="171450" indent="-171450">
              <a:buFont typeface="Arial" panose="020B0604020202020204" pitchFamily="34" charset="0"/>
              <a:buChar char="•"/>
            </a:pPr>
            <a:r>
              <a:rPr lang="en-US" b="0" i="0" dirty="0">
                <a:solidFill>
                  <a:srgbClr val="222222"/>
                </a:solidFill>
                <a:effectLst/>
                <a:latin typeface="Arial" panose="020B0604020202020204" pitchFamily="34" charset="0"/>
              </a:rPr>
              <a:t>Those who see a specific performance, and usually those who are intended to see that performance, are that performance’s audience. Importantly, however, this is an interaction so in many ways for Goffman (1959) the audience is also performing a role for the performer. Both affect each other through their presentation of self and impression management. Performances are given for audiences, and as one encounters many audiences in life, one may not only have to give many different, even conflicting performances, but one must also seek audience segregation so that there is a separation that ensures that only the intended audience sees the intended performance, and not the performances one gives for others.</a:t>
            </a:r>
          </a:p>
          <a:p>
            <a:pPr marL="171450" indent="-171450">
              <a:buFont typeface="Arial" panose="020B0604020202020204" pitchFamily="34" charset="0"/>
              <a:buChar char="•"/>
            </a:pPr>
            <a:r>
              <a:rPr lang="en-US" b="0" i="0" dirty="0">
                <a:solidFill>
                  <a:srgbClr val="222222"/>
                </a:solidFill>
                <a:effectLst/>
                <a:latin typeface="Arial" panose="020B0604020202020204" pitchFamily="34" charset="0"/>
              </a:rPr>
              <a:t>When a performance is given a crucial aspect of dramaturgy is that often performances are a team affair. One is performing alongside others who have their own roles which interact with one’s own, while all the performers upon the stage are working together to give a performance to the audience, to jointly manage the impression given and control the definition of the situation. Team members help each other through the performance, directing and covering for each other to ensure that the performance is not a failure.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0" i="0" dirty="0">
                <a:solidFill>
                  <a:srgbClr val="222222"/>
                </a:solidFill>
                <a:effectLst/>
                <a:latin typeface="Arial" panose="020B0604020202020204" pitchFamily="34" charset="0"/>
              </a:rPr>
              <a:t>Performances engage idealization in fostering their desired impression, for “</a:t>
            </a:r>
            <a:r>
              <a:rPr lang="en-US" sz="1200" dirty="0"/>
              <a:t>when the individual presents himself before others, his performance will tend to incorporate and exemplify the officially accredited values of the society, more so, in fact, than does his behavior as a whole.” (35) A role is being performed which has expectations around it, but that role also often relates to the society’s values and ideals which thus must be embodied in the performance for the role to be realized upon the stage.</a:t>
            </a:r>
          </a:p>
          <a:p>
            <a:pPr marL="628650" lvl="1" indent="-171450">
              <a:buFont typeface="Arial" panose="020B0604020202020204" pitchFamily="34" charset="0"/>
              <a:buChar char="•"/>
            </a:pPr>
            <a:r>
              <a:rPr lang="en-US" b="0" i="0" dirty="0">
                <a:solidFill>
                  <a:srgbClr val="222222"/>
                </a:solidFill>
                <a:effectLst/>
                <a:latin typeface="Arial" panose="020B0604020202020204" pitchFamily="34" charset="0"/>
              </a:rPr>
              <a:t>As there are expectations around roles and performances, there is a constant concern that the performance may fail for some reason or another, as the audience is constantly evaluating the performances it sees. A mistaken cue, unmeant gesture, or revelation can discredit a performance, no matter its earlier quality. One of the most destructive forms of discrediting of a performance is if it comes out that the performer is misrepresenting themselves, whether in their capability or their identity. Some performances are only to be given by certain types, so if it is revealed that one is not of that type one’s performance becomes illegitimate and failed, regardless of how effective of a performer one was. Indeed, Goffman (1959) notes that if one was too effective at a role one was not allowed to play that the rejection can be even more vitriolic.</a:t>
            </a:r>
          </a:p>
          <a:p>
            <a:pPr marL="628650" lvl="1" indent="-171450">
              <a:buFont typeface="Arial" panose="020B0604020202020204" pitchFamily="34" charset="0"/>
              <a:buChar char="•"/>
            </a:pPr>
            <a:r>
              <a:rPr lang="en-US" b="0" i="0" dirty="0">
                <a:solidFill>
                  <a:srgbClr val="222222"/>
                </a:solidFill>
                <a:effectLst/>
                <a:latin typeface="Arial" panose="020B0604020202020204" pitchFamily="34" charset="0"/>
              </a:rPr>
              <a:t>The issues of misrepresentation, unmeant gestures, and discrediting of performances in the face of an ever-watchful audience relate to a fundamental issue within dramaturgy: performances are fragile, for a single mistake may ruin it all. Performances are not a matter of things balancing out mechanically, instead “[a]rtistic imagery would be more accurate, for it prepares us for the fact that a single note off key can disrupt the tone of an entire performance.” (Goffman 1959:52)</a:t>
            </a:r>
          </a:p>
          <a:p>
            <a:pPr marL="628650" lvl="1" indent="-171450">
              <a:buFont typeface="Arial" panose="020B0604020202020204" pitchFamily="34" charset="0"/>
              <a:buChar char="•"/>
            </a:pPr>
            <a:r>
              <a:rPr lang="en-US" b="0" i="0" dirty="0">
                <a:solidFill>
                  <a:srgbClr val="222222"/>
                </a:solidFill>
                <a:effectLst/>
                <a:latin typeface="Arial" panose="020B0604020202020204" pitchFamily="34" charset="0"/>
              </a:rPr>
              <a:t>Given that performances are fragile, one is often playing a role one may not be equipped or prepared for, and audiences are vigilant for flaws in the performance, emotional dynamics emerge within the theory of dramaturgy. The performer is constantly worrying about their impression management and just how much control over the definition of the situation they truly have. Having to perform in a way one is comfortable with or feels ill-suited for can create additional stress internally, as well as stress over how the audience is evaluating one’s performance. And if one is constantly altering one’s performed roles just as audiences change, and the self is a matter of presentation in interaction, from where does the sense of self emerge? And can that sense of self ever be stable or ‘authentic’ if one is constantly changing between masks?</a:t>
            </a:r>
          </a:p>
          <a:p>
            <a:pPr marL="171450" indent="-171450">
              <a:buFont typeface="Arial" panose="020B0604020202020204" pitchFamily="34" charset="0"/>
              <a:buChar char="•"/>
            </a:pPr>
            <a:endParaRPr lang="en-US" b="0" i="0" dirty="0">
              <a:solidFill>
                <a:srgbClr val="222222"/>
              </a:solidFill>
              <a:effectLst/>
              <a:latin typeface="Arial" panose="020B0604020202020204" pitchFamily="34" charset="0"/>
            </a:endParaRPr>
          </a:p>
          <a:p>
            <a:pPr marL="171450" indent="-171450">
              <a:buFont typeface="Arial" panose="020B0604020202020204" pitchFamily="34" charset="0"/>
              <a:buChar char="•"/>
            </a:pPr>
            <a:endParaRPr lang="en-US" i="0" dirty="0"/>
          </a:p>
        </p:txBody>
      </p:sp>
      <p:sp>
        <p:nvSpPr>
          <p:cNvPr id="4" name="Slide Number Placeholder 3"/>
          <p:cNvSpPr>
            <a:spLocks noGrp="1"/>
          </p:cNvSpPr>
          <p:nvPr>
            <p:ph type="sldNum" sz="quarter" idx="5"/>
          </p:nvPr>
        </p:nvSpPr>
        <p:spPr/>
        <p:txBody>
          <a:bodyPr/>
          <a:lstStyle/>
          <a:p>
            <a:fld id="{65B3D522-F878-4B78-B289-74950E2DA7AA}" type="slidenum">
              <a:rPr lang="en-US" smtClean="0"/>
              <a:t>2</a:t>
            </a:fld>
            <a:endParaRPr lang="en-US" dirty="0"/>
          </a:p>
        </p:txBody>
      </p:sp>
    </p:spTree>
    <p:extLst>
      <p:ext uri="{BB962C8B-B14F-4D97-AF65-F5344CB8AC3E}">
        <p14:creationId xmlns:p14="http://schemas.microsoft.com/office/powerpoint/2010/main" val="6017863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 official Disney YouTube clip of “A Girl Worth Fighting For,” however, please see the film at time stamp: 00:47:33]</a:t>
            </a:r>
          </a:p>
          <a:p>
            <a:endParaRPr lang="en-US" dirty="0"/>
          </a:p>
        </p:txBody>
      </p:sp>
      <p:sp>
        <p:nvSpPr>
          <p:cNvPr id="4" name="Slide Number Placeholder 3"/>
          <p:cNvSpPr>
            <a:spLocks noGrp="1"/>
          </p:cNvSpPr>
          <p:nvPr>
            <p:ph type="sldNum" sz="quarter" idx="5"/>
          </p:nvPr>
        </p:nvSpPr>
        <p:spPr/>
        <p:txBody>
          <a:bodyPr/>
          <a:lstStyle/>
          <a:p>
            <a:fld id="{65B3D522-F878-4B78-B289-74950E2DA7AA}" type="slidenum">
              <a:rPr lang="en-US" smtClean="0"/>
              <a:t>11</a:t>
            </a:fld>
            <a:endParaRPr lang="en-US" dirty="0"/>
          </a:p>
        </p:txBody>
      </p:sp>
    </p:spTree>
    <p:extLst>
      <p:ext uri="{BB962C8B-B14F-4D97-AF65-F5344CB8AC3E}">
        <p14:creationId xmlns:p14="http://schemas.microsoft.com/office/powerpoint/2010/main" val="28538181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fourth and final song, “A Girl Worth Fighting For,” as the newly minted soldiers make their way to the front, showcases an interesting dynamic of dramaturgy that Goffman (1959) touches on late in his book; that sometimes one must move from one stage to another, even when fully dressed for the performance one is heading to. Sometimes one is seen by others along the way, and if those seeing you are ones that you value, you may still need to perform for that audience in a way while on your way to another, intended audience. Yet, if they are not, you might ignore them, because they are not the audience, and you need to focus on the audience that matters for the performance one will be giving. Here, the soldiers do appear to care about the women who see them in transit, and so keep their performance as ‘manly’ soldiers going. Moreover, as they are on a long, tiring trek to a future performance that will likely be life-or-death, the soldiers also perform for each other, to stimulate morale and reinforce the norms and values they see as central to the role they have worked so hard to master.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However, Mulan can be seen as visibly uncomfortable and feeling out of place, as while the other soldiers are doing their performances together and for each other, she is aware that she does not fit in, particularly during this moment of men talking about women, yet she must maintain her masquerade. Mulan is out of place here because she is not performing as herself, rather she must perform as Ping, the well regarded, ‘manly’ soldier, as her friends Yao, Ling, and Chien-Po seek to include her in some masculine bonding. As such, Mulan/Ping must maintain their façade without revealing that she is misrepresenting herself. To do so, she must try to play along with the soldiers’ discussion of their idealizations of masculinity in themselves, and the femininity of the girls that would be ‘worth fighting for.’ Given Mulan’s own discomfort with gender idealizations and performance shown throughout the film, her discomfort along with the need to hide that discomfort so as to maintain her performance as Ping continues her dramaturgical journey. Here though the dramaturgy for Mulan is less about her feeling guilt or shame about a role she wishes she could fulfill and instead just trying to convincingly blend in enough to survive.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 interesting element is that the soldier’s comments on their idealized, theoretically ‘worthy’ girls is that their emphases differ. In the first round of comments, Ling is focused on the girl’s beauty emphasizing their femininity, while for Chien-Po worth is all about the girl’s cooking skill, emphasizing a traditionally feminine coded skill. Yao though wants a girl who would be enamored with and praise the evidence of his masculinity. Meanwhile, the second round of comments continues with Yao, Chien-Po, and Ling emphasizing how the girl would hold a highly positive view of them. It is in this second round that Ping offers their idealized ‘girl worth fighting for,’ which is offered as an increasingly uncertain suggestion that values the girl’s intelligence and willingness to actively voice it. This suggestion is quickly, casually shot down, and it receives this reaction because what Ping (really Mulan) values in a woman are not attributes that are held to be valued in a properly feminine woman by either these soldiers or, as seen earlier, the Matchmaker, even though these are the very attributes that are central to Mulan’s self, even if the roles she must perform demands she hide them.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Intriguingly, Ping is portrayed by Yao as someone the girls must like, as “quite the charmer,” and this is reinforced by how the women they pass in the rice fields embarrassingly, if cheerily, giggle when looking at Ping, causing Ping to be become flustered. Those same women’s attractiveness is indicated not only by the chorus of the song talking about how women are what the soldiers have missed the most since they were drafted, but by Mushu actively wolf-whistling at them. Throughout the song the soldiers talk about how they will be viewed as attractive by women for their masculine soldiery ways, and Ling even talks about how “the ladies love a man in armor,” whilst making himself seem comically muscled. Yet, only Ping/Mulan is portrayed as actively attractive to women, or viewed as having that capacity for women by another soldier, Yao. When Ling or Chi-Fu try to position themselves as likable to women Yao makes side jokes to Ping about it. In so doing, Yao downplays the masculinity or potential success of Ling or Chi-Fu to perform as a ‘man’ while promoting the masculinity and potential success of Ping to perform as a ‘man.’ Ping being viewed as someone not just passingly but exceedingly successful at the role of the soldier ‘man’ is the outcome of the previous musical number and Ping’s past successful performances. These performances are helping Ping establish a reputation in that role.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Still, it remains important to reiterate that Mulan is uncomfortable throughout the song with this masculine bonding by way of idealizing the femininity of others. Towards the end of the song, she actively rolls her eyes and tries to get out of the singing together, arms locked, marching soldiers. Her friends are about to hit her with some snow, indicating that they have accepted her as a pal to mess around with. Yet, they do not because this song, by far the happiest of all songs in the film, ends abruptly as these dramatized idealizations about the war, soldiers, men, and women must face the harsh reality of war and its death and loss. The place they were marching to in order to reinforce the army has been wiped out entirely, both military and civilians. The dramaturgical performance and its theatrical reality is broken by this intrusion of another realm. One of the implications here is that performances have their times and places, and they can be interrupted or ruined when something from outside the stage, outside the theatre, invades as Shan Yu’s warpath has.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In short:</a:t>
            </a:r>
            <a:br>
              <a:rPr lang="en-US" dirty="0"/>
            </a:br>
            <a:r>
              <a:rPr lang="en-US" dirty="0"/>
              <a:t>Scene is primarily Backstage activity (performers are on their way to a coming performance, but still must perform for each other as teammates and be aware of any audiences they pass and care for).</a:t>
            </a:r>
          </a:p>
          <a:p>
            <a:r>
              <a:rPr lang="en-US" dirty="0"/>
              <a:t>Performers are the marching soldiers, including Chi-Fu (additionally, Mulan is giving a double performance as both Ping and as a member of the performance team)</a:t>
            </a:r>
          </a:p>
          <a:p>
            <a:r>
              <a:rPr lang="en-US" dirty="0"/>
              <a:t>Audience is the soldiers performing for each other, but also to a smaller extent the women they pass during the march (teammates in the backstage must still uphold the expectations and roles they have for each other, and may need to boost each other’s morale as part of the preparation for a performance. This is far less of a backstage for Mulan as she must still maintain the Ping performance as that audience, the other soldiers, is still before her.)</a:t>
            </a:r>
          </a:p>
          <a:p>
            <a:r>
              <a:rPr lang="en-US" dirty="0"/>
              <a:t>Performance is an idealization of masculinity and camaraderie which also conveys what idealizations of femininity are held (the performances are establishing, conveying, and reinforcing these gender idealizations for them, which Mulan/Ping is uncomfortable with).</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65B3D522-F878-4B78-B289-74950E2DA7AA}" type="slidenum">
              <a:rPr lang="en-US" smtClean="0"/>
              <a:t>12</a:t>
            </a:fld>
            <a:endParaRPr lang="en-US" dirty="0"/>
          </a:p>
        </p:txBody>
      </p:sp>
    </p:spTree>
    <p:extLst>
      <p:ext uri="{BB962C8B-B14F-4D97-AF65-F5344CB8AC3E}">
        <p14:creationId xmlns:p14="http://schemas.microsoft.com/office/powerpoint/2010/main" val="12883224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discussion should be about encouraging creativity in the students, seeing what new insights they can bring and challenging them to use their analytical skills. However, to help stimulate discussion and conversation, please find below brief points on directions answers could possibly take. These questions could also be adapted into short homework reflection papers to write up before the next class session, by asking students to chose one set of questions to answer, if you would like a longer form written exercise for evaluation.</a:t>
            </a:r>
          </a:p>
          <a:p>
            <a:endParaRPr lang="en-US" dirty="0"/>
          </a:p>
          <a:p>
            <a:r>
              <a:rPr lang="en-US" dirty="0"/>
              <a:t>Additionally, at this point in the lesson reiterate again that the written reflections need to be turned in, and that they are encouraged to engage with any of these discussion questions when considering the film as a whole.]</a:t>
            </a:r>
          </a:p>
          <a:p>
            <a:endParaRPr lang="en-US" dirty="0"/>
          </a:p>
          <a:p>
            <a:pPr marL="171450" indent="-171450">
              <a:buFont typeface="Arial" panose="020B0604020202020204" pitchFamily="34" charset="0"/>
              <a:buChar char="•"/>
            </a:pPr>
            <a:r>
              <a:rPr lang="en-US" dirty="0"/>
              <a:t>Gender </a:t>
            </a:r>
            <a:r>
              <a:rPr lang="en-US" i="1" dirty="0"/>
              <a:t>is</a:t>
            </a:r>
            <a:r>
              <a:rPr lang="en-US" dirty="0"/>
              <a:t> performative in </a:t>
            </a:r>
            <a:r>
              <a:rPr lang="en-US" i="1" dirty="0"/>
              <a:t>Mulan</a:t>
            </a:r>
            <a:r>
              <a:rPr lang="en-US" i="0" dirty="0"/>
              <a:t> (1998) in the sense that there are gendered roles with idealized hyper-feminized (“Honor to Us All” &amp; “A Girl Worth Fighting For”) and hyper-masculinized (“I’ll Make a Man Out of You” &amp; “A Girl Worth Fighting For”) attributes. Throughout the film Mulan has moments where she must emphasize a certain form of femininity or masculinity in order to be perceived as a woman or man, and these are performances under heavy scrutiny which cause her dramaturgical distress. Although Mulan was an effective gender performer as Ping, she was discredited and unmasked. It was revealed that Ping was in fact a woman. At the end of the film there is some reconciliation of these disparities after Mulan saves the Emperor, but gender throughout much of the film is a restrictive force, demanding performances of a certain sort from certain people.</a:t>
            </a:r>
          </a:p>
          <a:p>
            <a:pPr marL="171450" indent="-171450">
              <a:buFont typeface="Arial" panose="020B0604020202020204" pitchFamily="34" charset="0"/>
              <a:buChar char="•"/>
            </a:pPr>
            <a:r>
              <a:rPr lang="en-US" b="0" dirty="0"/>
              <a:t>*[This question should only be included if the concept of ‘total institutions’ has been taught to the students already, as it is not part of Goffman’s (1959) </a:t>
            </a:r>
            <a:r>
              <a:rPr lang="en-US" b="0" i="1" dirty="0"/>
              <a:t>The Presentation of the Self in Everyday Life</a:t>
            </a:r>
            <a:r>
              <a:rPr lang="en-US" b="0" i="0" dirty="0"/>
              <a:t>, but instead in his later book </a:t>
            </a:r>
            <a:r>
              <a:rPr lang="en-US" b="0" i="1" dirty="0"/>
              <a:t>Asylums</a:t>
            </a:r>
            <a:r>
              <a:rPr lang="en-US" b="0" i="0" dirty="0"/>
              <a:t> (1961), although it remains relevant for questions of the self and socialization.] Total institutions seek to control and police one in nearly every facet so that one becomes what the total institution demands. Those in a total institution often have their sense of self broken down and every performance they give heavily scrutinized as they are instructed in how they are to perform, the self they will need to have as a member of the total institution. This relates to dramaturgy as the total institution dictates one’s impression management, presentation of self, and aspects of both frontstage and backstage. A classic example of a total institution is the military, and that total institution and its self-redefining processes are illustrated in </a:t>
            </a:r>
            <a:r>
              <a:rPr lang="en-US" b="0" i="1" dirty="0"/>
              <a:t>Mulan</a:t>
            </a:r>
            <a:r>
              <a:rPr lang="en-US" b="0" i="0" dirty="0"/>
              <a:t> (1998), especially in the song “I’ll Make a Man Out of You.” Mulan experienced going through a total institution and was nearly killed for her failure to adhere to its demands, because she was not the sort of person that institution wanted in its membership. </a:t>
            </a:r>
          </a:p>
          <a:p>
            <a:pPr marL="171450" indent="-171450">
              <a:buFont typeface="Arial" panose="020B0604020202020204" pitchFamily="34" charset="0"/>
              <a:buChar char="•"/>
            </a:pPr>
            <a:r>
              <a:rPr lang="en-US" i="0" dirty="0"/>
              <a:t>That Shan Yu not only has no villain song, but evidence of his warpath abruptly ends the final song, which was the happiest song in the film, highlights how Shan Yu is cast as an invasive, aberrative force that does not play by or even exist within the same rules as Imperial China. Shan Yu is meant to be a menacing, intrusive outsider and the lack of a villain song prevents any humanizing, humorizing, depth, or charisma-granting elements that a villain song might provide. The other possibility is that in some ways Shan Yu is </a:t>
            </a:r>
            <a:r>
              <a:rPr lang="en-US" i="1" dirty="0"/>
              <a:t>not</a:t>
            </a:r>
            <a:r>
              <a:rPr lang="en-US" i="0" dirty="0"/>
              <a:t> the true villain of </a:t>
            </a:r>
            <a:r>
              <a:rPr lang="en-US" i="1" dirty="0"/>
              <a:t>Mulan </a:t>
            </a:r>
            <a:r>
              <a:rPr lang="en-US" i="0" dirty="0"/>
              <a:t>(1998), rather the true villain that must be conquered by our protagonist Mulan is her identity crisis, her dramaturgical crucible. From that perspective, “Reflection” thus becomes the ‘villain song’ for focusing on and revealing the depths of the primary antagonist of the story, especially as continued in the other musical numbers. Shan Yu is thus an impetus and a force to be overcome to forge Mulan into who she is, as someone who can finally recognize herself in her reflection.</a:t>
            </a:r>
          </a:p>
          <a:p>
            <a:pPr marL="171450" indent="-171450">
              <a:buFont typeface="Arial" panose="020B0604020202020204" pitchFamily="34" charset="0"/>
              <a:buChar char="•"/>
            </a:pPr>
            <a:r>
              <a:rPr lang="en-US" i="0" dirty="0"/>
              <a:t>Some of the major emotions within dramaturgy are pride in a well-done performance, skepticism about a performance or its performers, paranoia/worry about one’s ability to convincingly perform and not be torn apart by a judgmental audience. Think of the commentary and ending of “I’ll Make a Man Out of You” for an example of how these major emotions manifest. Another major emotion is shame and guilt about a failed performance which is something Mulan encounters repeatedly, with the Matchmaker and then her being revealed as not truly ‘Ping.’ These emotions are important because they illuminate how the presentation of self is an ongoing, stressful concern, not something easily conducted without care. The self is a social product and process in constant motion, and that social motion causes many emotions, both positive and negative, to emerge.</a:t>
            </a:r>
          </a:p>
          <a:p>
            <a:pPr marL="171450" indent="-171450">
              <a:buFont typeface="Arial" panose="020B0604020202020204" pitchFamily="34" charset="0"/>
              <a:buChar char="•"/>
            </a:pPr>
            <a:r>
              <a:rPr lang="en-US" i="0" dirty="0"/>
              <a:t>Other characters besides Mulan have their own performances they must give. Most notably, Mushu is performing a role he is not supposed to, after having destroyed rather than summoned the spirit that the ancestors wanted to send to Mulan. Mushu, with the help of Cri-Kee the ‘lucky’ cricket, has to perform a role for Mulan that he is not supposed to be doing, and is viewed as lacking needed abilities. </a:t>
            </a:r>
          </a:p>
          <a:p>
            <a:pPr marL="628650" lvl="1" indent="-171450">
              <a:buFont typeface="Arial" panose="020B0604020202020204" pitchFamily="34" charset="0"/>
              <a:buChar char="•"/>
            </a:pPr>
            <a:r>
              <a:rPr lang="en-US" i="0" dirty="0"/>
              <a:t>In terms of similarity, there are multiple moments where Mulan’s performances and behavior are chastised or prevented due to role and audience demands (think of the difficulty she has getting anyone in the crowed to listen to her warnings at the Imperial palace because she is a random woman), and there are instances where the precarity of Mulan’s performance of Ping occur (think of the bathing scene). </a:t>
            </a:r>
          </a:p>
          <a:p>
            <a:pPr marL="628650" lvl="1" indent="-171450">
              <a:buFont typeface="Arial" panose="020B0604020202020204" pitchFamily="34" charset="0"/>
              <a:buChar char="•"/>
            </a:pPr>
            <a:r>
              <a:rPr lang="en-US" i="0" dirty="0"/>
              <a:t>The songs focus almost entirely on Mulan’s dramaturgical issues and struggles, so one difference is that these moments considering other characters and their own attempts to perform roles emphasizes that on the dramaturgical stage one is almost never the only actor. </a:t>
            </a:r>
            <a:endParaRPr lang="en-US" dirty="0"/>
          </a:p>
        </p:txBody>
      </p:sp>
      <p:sp>
        <p:nvSpPr>
          <p:cNvPr id="4" name="Slide Number Placeholder 3"/>
          <p:cNvSpPr>
            <a:spLocks noGrp="1"/>
          </p:cNvSpPr>
          <p:nvPr>
            <p:ph type="sldNum" sz="quarter" idx="5"/>
          </p:nvPr>
        </p:nvSpPr>
        <p:spPr/>
        <p:txBody>
          <a:bodyPr/>
          <a:lstStyle/>
          <a:p>
            <a:fld id="{65B3D522-F878-4B78-B289-74950E2DA7AA}" type="slidenum">
              <a:rPr lang="en-US" smtClean="0"/>
              <a:t>13</a:t>
            </a:fld>
            <a:endParaRPr lang="en-US" dirty="0"/>
          </a:p>
        </p:txBody>
      </p:sp>
    </p:spTree>
    <p:extLst>
      <p:ext uri="{BB962C8B-B14F-4D97-AF65-F5344CB8AC3E}">
        <p14:creationId xmlns:p14="http://schemas.microsoft.com/office/powerpoint/2010/main" val="10216570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activity is meant as an exercise in interpretive qualitative content analysis, having students take a theoretical framework and apply it to a specific piece of media. The discussions and analyses around this clip should be encouraged to be creative and wide-ranging, but still grounded in Goffman’s (1959) theories.</a:t>
            </a:r>
          </a:p>
          <a:p>
            <a:endParaRPr lang="en-US" dirty="0"/>
          </a:p>
          <a:p>
            <a:r>
              <a:rPr lang="en-US" dirty="0"/>
              <a:t>Suggestions of songs for six groups are presented here, with links to official Disney YouTube versions. The number of groups should be increased or decreased to best suit your class’s size and dynamics. </a:t>
            </a:r>
          </a:p>
          <a:p>
            <a:endParaRPr lang="en-US" dirty="0"/>
          </a:p>
          <a:p>
            <a:r>
              <a:rPr lang="en-US" dirty="0"/>
              <a:t>This group activity can either be conducted the same day as the main body of the lesson (giving students time to gather, watch the video, discuss together, and present to the class) or as an out of class activity to be completed together (with the group either presenting at a subsequent class or turning in their findings to you, the instructor). If the latter, the groups can compose a PowerPoint slide or two with their analysis to be sent to the instructor. These slides can either be presented by the groups in class or directly posted to the course page for other students to see.</a:t>
            </a:r>
          </a:p>
          <a:p>
            <a:endParaRPr lang="en-US" dirty="0"/>
          </a:p>
          <a:p>
            <a:r>
              <a:rPr lang="en-US" dirty="0"/>
              <a:t>For each song here are a couple potential points to consider to help guide discussions:]</a:t>
            </a:r>
          </a:p>
          <a:p>
            <a:pPr marL="228600" indent="-228600">
              <a:buFont typeface="+mj-lt"/>
              <a:buAutoNum type="arabicPeriod"/>
            </a:pPr>
            <a:endParaRPr lang="en-US" dirty="0"/>
          </a:p>
          <a:p>
            <a:pPr marL="228600" indent="-228600">
              <a:buFont typeface="+mj-lt"/>
              <a:buAutoNum type="arabicPeriod"/>
            </a:pPr>
            <a:r>
              <a:rPr lang="en-US" dirty="0"/>
              <a:t>This is backstage activity, as Elsa, Anna, and the entire castle prepare for the coming performances demanded by the ball, and this song is important for showing all the many ways in which preparations in the backstage must occur. Anna is full of excitement and wonder at the possibilities of finally being able to interact with people, and is already practicing what some such ideal (and romantic) interactions may entail. Meanwhile, Elsa is full of trepidation about the coming performance, her past and continuing traumas rousing only doubt and fear, as she likewise tries to practice for the performance by seeing how much control over unmeant gestures she may be able to maintain lest her performance as a monarch be undermined.  </a:t>
            </a:r>
          </a:p>
          <a:p>
            <a:pPr marL="228600" indent="-228600">
              <a:buFont typeface="+mj-lt"/>
              <a:buAutoNum type="arabicPeriod"/>
            </a:pPr>
            <a:r>
              <a:rPr lang="en-US" dirty="0"/>
              <a:t>Belle’s walk through the village has her seeing, interacting with, and being seen by its many varied denizens. Each of those denizens has their own life, their own self they must present as they perform their roles as baker, butcher, bookseller, or barber. This is crucial for showing how the performances we give intersect, even if for fleeting moments, with the performances others are giving, and we are in constant judgement of each other. And in terms of judgement, when Belle has entered the ‘setting’ of the village the villages praise and value her for an aspect of her ‘appearance’ that they prize, her great physical beauty, but gossip about and chastise her for odd ‘manner,’ for being bookish, smart, and dissimilar to other villagers in behavior. </a:t>
            </a:r>
          </a:p>
          <a:p>
            <a:pPr marL="228600" indent="-228600">
              <a:buFont typeface="+mj-lt"/>
              <a:buAutoNum type="arabicPeriod"/>
            </a:pPr>
            <a:r>
              <a:rPr lang="en-US" dirty="0"/>
              <a:t>This song focuses on audience reactions (the Muses, the citizens of ancient Greece, and Hades) as Hercules succeeds dramatically in his role of hero, sending his social value and prestige skyrocketing. While the Muses provide commentary and the Greeks engage in clarification and commodification of Hercules as they applaud Hercules’ magnificent, rapid performances as a hero, the villain Hades can be seen becoming ever more frustrated and incensed at the success of Hercules’ performances and the failures of Hades’ minions. Different audiences can have very different reactions to the same performance, and performing a role well, especially a role that is incredibly valued by an audience, can rapidly elevate one’s social status, so long as the performance and its quality can be maintained.</a:t>
            </a:r>
          </a:p>
          <a:p>
            <a:pPr marL="228600" indent="-228600">
              <a:buFont typeface="+mj-lt"/>
              <a:buAutoNum type="arabicPeriod"/>
            </a:pPr>
            <a:r>
              <a:rPr lang="en-US" dirty="0"/>
              <a:t>Gothel is actively performing for Rapunzel in a very dominating manner as Gothel seeks to so thoroughly control the definition of the situation that Rapunzel will not dare deviate from the role or setting Gothel dictates for her. Gothel’s performance uses misdirection and manipulation of the stage to heighten the drama of her performance. As such, Gothel is not only managing her impression and performing her self, she is managing Rapunzel’s impressions and performance of Rapunzel’s self by defining for Rapunzel what is ‘best’ and that anything else is dangerous. Rapunzel’s self and attributes are defined as unsatisfactory and lacking, placing her in danger if she were to go against Gothel’s requests, specifically staying in the tower. Gothel is using dramaturgy and impression management to engage in emotional manipulation and abuse, in part by inducing role and identity anxiety in Rapunzel.</a:t>
            </a:r>
          </a:p>
          <a:p>
            <a:pPr marL="228600" indent="-228600">
              <a:buFont typeface="+mj-lt"/>
              <a:buAutoNum type="arabicPeriod"/>
            </a:pPr>
            <a:r>
              <a:rPr lang="en-US" dirty="0"/>
              <a:t>Scar is performing for the hyenas, using his charisma and mastery over his front to convince and prepare the hyenas for a coming future performance; the coup against Mufasa and thus the reign of Scar and his hyena underlings. Dramaturgically, this emphasis on convincing and preparing, combining both frontstage and backstage elements at once, is similar to the </a:t>
            </a:r>
            <a:r>
              <a:rPr lang="en-US" i="1" dirty="0"/>
              <a:t>Mulan</a:t>
            </a:r>
            <a:r>
              <a:rPr lang="en-US" i="0" dirty="0"/>
              <a:t> (1998) song “I’ll Make a Man Out of You.” This villain song highlights how a charismatic performance can shape and direct people in new ways, that impression management is not just management of the self, it is the management of others through the performance of roles and manipulation of one’s audience. This is a dramaturgical issue quite different from the identity stress Mulan faces yet is just as important to understand and analyze.</a:t>
            </a:r>
          </a:p>
          <a:p>
            <a:pPr marL="228600" indent="-228600">
              <a:buFont typeface="+mj-lt"/>
              <a:buAutoNum type="arabicPeriod"/>
            </a:pPr>
            <a:r>
              <a:rPr lang="en-US" dirty="0"/>
              <a:t>Moana’s dramaturgical issues here are similar to those of Mulan; there is a role she must learn and perform as dictated by her family, community, and culture. Yet, for while Mulan felt guilt, shame, and discomfort over her inability to perform that role, Moana’s role and identity stress stems from the temptation of the sea, the temptation to explore the possibilities outside of her delineated role, to go into the unknown but seemingly more who she is, offered by sailing the waves. Moana’s family is aware that her ability to perform the role is threatened by that persistent temptation and so tries to emphasize, in an almost Durkheimian fashion, through the division of labor and solidarity of the village in which she has a very specific role to learn and play, that there is happiness to be found fitting into one’s role ‘where you are.’ However, Moana’s grandmother who also has a connection to the sea is on the periphery, even a deviant to the village’s culture, and reminds Moana that while one can be happy performing a specific role, one should also listen to that which calls one to another. At the end of the song, Moana seems to be doing her best to suppress the temptation of the sea and fit into her role as future chief, but that temptation lingers. The performance one gives is not always the performance one wants to give, would be best at, or would be most ‘you,’ yet it still must be maintained, even as the desire for others lingers.</a:t>
            </a:r>
          </a:p>
        </p:txBody>
      </p:sp>
      <p:sp>
        <p:nvSpPr>
          <p:cNvPr id="4" name="Slide Number Placeholder 3"/>
          <p:cNvSpPr>
            <a:spLocks noGrp="1"/>
          </p:cNvSpPr>
          <p:nvPr>
            <p:ph type="sldNum" sz="quarter" idx="5"/>
          </p:nvPr>
        </p:nvSpPr>
        <p:spPr/>
        <p:txBody>
          <a:bodyPr/>
          <a:lstStyle/>
          <a:p>
            <a:fld id="{65B3D522-F878-4B78-B289-74950E2DA7AA}" type="slidenum">
              <a:rPr lang="en-US" smtClean="0"/>
              <a:t>14</a:t>
            </a:fld>
            <a:endParaRPr lang="en-US" dirty="0"/>
          </a:p>
        </p:txBody>
      </p:sp>
    </p:spTree>
    <p:extLst>
      <p:ext uri="{BB962C8B-B14F-4D97-AF65-F5344CB8AC3E}">
        <p14:creationId xmlns:p14="http://schemas.microsoft.com/office/powerpoint/2010/main" val="7315177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Central to dramaturgy and its theatre metaphor is its consideration of how the performance of the self occurs on a stage where a front is presented, so a ‘frontstage,’ while at the same time preparations must be made and past performances reviewed elsewhere, in a ‘backstage.’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The frontstage is where and when the performance of a role is given, this is where the self is performed for an audience, and one tries to foster a desired impression. Goffman (1959) most commonly refers to a ‘front,’ </a:t>
            </a:r>
            <a:r>
              <a:rPr lang="en-US" sz="1200" dirty="0">
                <a:solidFill>
                  <a:srgbClr val="FFFFFE"/>
                </a:solidFill>
              </a:rPr>
              <a:t>“that part of the individual’s performance which regularly functions in a general and fixed fashion to define the situation for those who observe the performance. Front, then, is the expressive equipment of a standard kind intentionally or unwittingly employed by the individual during his performance.” (22)</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rgbClr val="FFFFFE"/>
                </a:solidFill>
              </a:rPr>
              <a:t>That expressive equipment has three major categories:</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rgbClr val="FFFFFE"/>
                </a:solidFill>
              </a:rPr>
              <a:t>the ‘setting’ is where the performance is given, including the buildings, props, and various other items which set the scene and establish the stage;</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rgbClr val="FFFFFE"/>
                </a:solidFill>
              </a:rPr>
              <a:t>the ‘appearance’ “may be taken to refer to those stimuli which function at the time to tell of us of the individual’s social statuses.” (Goffman 1959:24) The appearance conveys what or who one is or performing.</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rgbClr val="FFFFFE"/>
                </a:solidFill>
              </a:rPr>
              <a:t>The ‘manner’ “may be taken to refer to those stimuli which function at the time to warn us of the interaction role the performer will expect to play in the oncoming situation.” The manner is the behavior one engages in, such as being submissive or aggressive, so how one will be or is performing.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rgbClr val="FFFFFE"/>
                </a:solidFill>
              </a:rPr>
              <a:t>Each of these components of the front may reinforce or contradict each other for any given frontstage and its performance, but they are all important tools in impression management.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rgbClr val="FFFFFE"/>
                </a:solidFill>
              </a:rPr>
              <a:t>The backstage is a space away from a performance where the performers can engage in behavior different from that demanded by their performing on the backstage, and is the space where performers prepare for performances, review past performances, or relax between performances. For Goffman (1959) “</a:t>
            </a:r>
            <a:r>
              <a:rPr lang="en-US" sz="1200" dirty="0"/>
              <a:t>It is here [in the backstage] that the capacity of a performance to express something beyond itself may be painstakingly fabricated; it is here that illusions and impressions are openly constructed. … Here the performer can relax: he can drop his front, forgo speaking his lines, and step out of character.” (112) In that backstage the impressions are no longer actively managed, and the definition of the situation is no longer controlled. At least for a moment, until the next performance which must be prepared for.</a:t>
            </a:r>
            <a:endParaRPr lang="en-US" sz="1200" dirty="0">
              <a:solidFill>
                <a:srgbClr val="FFFFFE"/>
              </a:solidFill>
            </a:endParaRP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rgbClr val="FFFFFE"/>
                </a:solidFill>
              </a:rPr>
              <a:t>Importantly, what constitutes the backstage is relative to any given performance and its frontstage(s). Just because one is in the backstage of one performance, that does not mean that one is no longer performing at all, as that backstage relative to one performance role or audience may still be a frontstage relative to another performance role or audience. This is particularly important as many performances are team efforts and when in the backstage one is still alongside other performers for whom you are still performing the role of teammate. Those teammates may relax with you and joke about the audience or the performance, but they will still have expectations of what being a performer or teammate in that backstage entails, so the self as a performance almost never ends.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rgbClr val="FFFFFE"/>
                </a:solidFill>
              </a:rPr>
              <a:t>When in the backstage one has the opportunity, due to being away from the performance’s audience, to prepare for future performances. Sometimes this is simply practice or readying the correct costume, but often this preparation entails training, having to actively learn what is demanded by the performance and what to avoid. One may also take the opportunity to plan for the performance and what the audience may demand. Teammates are crucial in preparation as they can provide morale support, instruction, and assistance. Not every teammate may go on to the frontstage, some may stay in the backstage, specializing in backstage activities (think of in the theatre context costume designers and make-up artists).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rgbClr val="FFFFFE"/>
                </a:solidFill>
              </a:rPr>
              <a:t>Another vital aspect of the backstage is that it allows one to review and evaluate the performances one gives. How did the audience respond? Were you convincing? Did that mistake ruin the desired impression? Were you able to adapt to an unforeseen circumstance? What went well? What went poorly? There are many questions surrounding any performance, and time in the backstage allows one to ponder those questions, hopefully learning from them so as to be able to adapt to future performances better. Teammates may congratulate you on a well-done performance, or criticize or console you for a failed performance, using the backstage to reinforce and tweak the performance routine. Also, as part of the backstage and its reflective capabilities, those in the backstage may take the opportunity to joke and make fun of their audience, performances, teammates, or role demands. Jokes and other forms of relaxation in the backstage, often at the expense at the absent audience, help performers vent emotions, express frustrations, or distract from worries in a way that relieves dramaturgical stress. Still, not all review time in the backstage is cheerful, as one can ruminate and second guess a performance, be distressed by the critiques or comments of others in the backstage, and be panicked about the a coming return to the front stage, or even how one is performing for one’s teammates in the backstage.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rgbClr val="FFFFFE"/>
                </a:solidFill>
              </a:rPr>
              <a:t>In some ways, given all the different performances one is engaged in with and for so many, it can be difficult to find or experience a backstage that is not in some way still a frontstage. After all, sometimes one is performing for oneself, trying to convince oneself about who one is.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Within dramaturgy and the idea of frontstages and backstages, Goffman (1959) denotes that ‘regions’ of the performance matter, as the frontstages and backstages of a performance need to be separated. “A region may be defined as any place that is bounded by some degree by barrier to perception. Regions vary, of course, in the degree to which they are bounded and according to the media of communication in which the barrier to perception occur.” (Goffman 1959:106) The space (or time) where the performance is given and where the performance is prepared for must remain distinct if the impression desired is to be fostered, if the illusion is to remain unbroken. However, certain spaces come to be saturated with their being utilized as frontstages and backstages and can come to be defined as such to such an extent that they affect those who enter them. A stage of a theatre may always demand a certain respect, even when the audience is missing, for it feels always like the region of a frontstage, just as a dressing room always feels like the region of a backstage.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Where and when one is shapes the dramaturgical process, and certain times and spaces are for certain people and behavior.</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65B3D522-F878-4B78-B289-74950E2DA7AA}" type="slidenum">
              <a:rPr lang="en-US" smtClean="0"/>
              <a:t>3</a:t>
            </a:fld>
            <a:endParaRPr lang="en-US" dirty="0"/>
          </a:p>
        </p:txBody>
      </p:sp>
    </p:spTree>
    <p:extLst>
      <p:ext uri="{BB962C8B-B14F-4D97-AF65-F5344CB8AC3E}">
        <p14:creationId xmlns:p14="http://schemas.microsoft.com/office/powerpoint/2010/main" val="38253268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will be going through </a:t>
            </a:r>
            <a:r>
              <a:rPr lang="en-US" i="1" dirty="0"/>
              <a:t>Mulan</a:t>
            </a:r>
            <a:r>
              <a:rPr lang="en-US" i="0" dirty="0"/>
              <a:t> (1998) song by song, analyzing and discussing the musical numbers through a dramaturgical lens, applying Goffman’s (1959) theories about the self and interaction.</a:t>
            </a:r>
          </a:p>
          <a:p>
            <a:endParaRPr lang="en-US" i="0" dirty="0"/>
          </a:p>
          <a:p>
            <a:r>
              <a:rPr lang="en-US" i="0" dirty="0"/>
              <a:t>Questions to keep in mind for each song include, but are not limited to:</a:t>
            </a:r>
          </a:p>
          <a:p>
            <a:pPr marL="171450" indent="-171450">
              <a:buFont typeface="Arial" panose="020B0604020202020204" pitchFamily="34" charset="0"/>
              <a:buChar char="•"/>
            </a:pPr>
            <a:r>
              <a:rPr lang="en-US" i="0" dirty="0"/>
              <a:t>Is this occurring on the front and/or backstage? How can you tell?</a:t>
            </a:r>
          </a:p>
          <a:p>
            <a:pPr marL="171450" indent="-171450">
              <a:buFont typeface="Arial" panose="020B0604020202020204" pitchFamily="34" charset="0"/>
              <a:buChar char="•"/>
            </a:pPr>
            <a:r>
              <a:rPr lang="en-US" i="0" dirty="0"/>
              <a:t>Who is/are the performer(s)? Why are they performing?</a:t>
            </a:r>
          </a:p>
          <a:p>
            <a:pPr marL="171450" indent="-171450">
              <a:buFont typeface="Arial" panose="020B0604020202020204" pitchFamily="34" charset="0"/>
              <a:buChar char="•"/>
            </a:pPr>
            <a:r>
              <a:rPr lang="en-US" i="0" dirty="0"/>
              <a:t>What is the performance? How effective is that performance?</a:t>
            </a:r>
          </a:p>
          <a:p>
            <a:pPr marL="171450" indent="-171450">
              <a:buFont typeface="Arial" panose="020B0604020202020204" pitchFamily="34" charset="0"/>
              <a:buChar char="•"/>
            </a:pPr>
            <a:r>
              <a:rPr lang="en-US" i="0" dirty="0"/>
              <a:t>Who is/are the audience(s)? Why are they the audience(s)?</a:t>
            </a:r>
          </a:p>
          <a:p>
            <a:pPr marL="171450" indent="-171450">
              <a:buFont typeface="Arial" panose="020B0604020202020204" pitchFamily="34" charset="0"/>
              <a:buChar char="•"/>
            </a:pPr>
            <a:r>
              <a:rPr lang="en-US" i="0" dirty="0"/>
              <a:t>What emotions are at play? Why?</a:t>
            </a:r>
          </a:p>
          <a:p>
            <a:pPr marL="0" indent="0">
              <a:buFont typeface="Arial" panose="020B0604020202020204" pitchFamily="34" charset="0"/>
              <a:buNone/>
            </a:pPr>
            <a:endParaRPr lang="en-US" i="0" dirty="0"/>
          </a:p>
          <a:p>
            <a:pPr marL="0" indent="0">
              <a:buFont typeface="Arial" panose="020B0604020202020204" pitchFamily="34" charset="0"/>
              <a:buNone/>
            </a:pPr>
            <a:r>
              <a:rPr lang="en-US" i="1" dirty="0"/>
              <a:t>Mulan</a:t>
            </a:r>
            <a:r>
              <a:rPr lang="en-US" i="0" dirty="0"/>
              <a:t> (1998) is a story in which questions of the self are central. The self is not an easy, stable part of a person, it must be performed and constantly tweaked for audiences. Yet, audiences are demanding, with expectations of their own about who one is supposed to be. Mulan’s dramaturgical experiences are illuminated through these songs. </a:t>
            </a:r>
          </a:p>
          <a:p>
            <a:pPr marL="0" indent="0">
              <a:buFont typeface="Arial" panose="020B0604020202020204" pitchFamily="34" charset="0"/>
              <a:buNone/>
            </a:pPr>
            <a:endParaRPr lang="en-US" i="0" dirty="0"/>
          </a:p>
          <a:p>
            <a:pPr marL="0" indent="0">
              <a:buFont typeface="Arial" panose="020B0604020202020204" pitchFamily="34" charset="0"/>
              <a:buNone/>
            </a:pPr>
            <a:r>
              <a:rPr lang="en-US" i="0" dirty="0"/>
              <a:t>As we go through this dramaturgically informed analysis, please briefly write down your interpretations, reactions, and reflections about each song and then the film as whole. Consider reflecting on both dramaturgical matters, as of audiences and performers, as well as methodological ones, such as what it means to apply theory to the analysis of a cultural product like </a:t>
            </a:r>
            <a:r>
              <a:rPr lang="en-US" i="1" dirty="0"/>
              <a:t>Mulan </a:t>
            </a:r>
            <a:r>
              <a:rPr lang="en-US" i="0" dirty="0"/>
              <a:t>(1998). Your written reflections will be collected at the end of class, so while you are encouraged to engage in class discussions, you are also encouraged to write your thoughts, insights, and commentary down as well. Both are valuable ways of expression and participation.</a:t>
            </a:r>
          </a:p>
          <a:p>
            <a:pPr marL="0" indent="0">
              <a:buFont typeface="Arial" panose="020B0604020202020204" pitchFamily="34" charset="0"/>
              <a:buNone/>
            </a:pPr>
            <a:endParaRPr lang="en-US" i="0" dirty="0"/>
          </a:p>
          <a:p>
            <a:pPr marL="0" indent="0">
              <a:buFont typeface="Arial" panose="020B0604020202020204" pitchFamily="34" charset="0"/>
              <a:buNone/>
            </a:pPr>
            <a:r>
              <a:rPr lang="en-US" i="0" dirty="0"/>
              <a:t>[If class is conducted virtually, you could make a submission portal on the course page for the reflections to be turned in by the end of the day.</a:t>
            </a:r>
          </a:p>
          <a:p>
            <a:pPr marL="0" indent="0">
              <a:buFont typeface="Arial" panose="020B0604020202020204" pitchFamily="34" charset="0"/>
              <a:buNone/>
            </a:pPr>
            <a:endParaRPr lang="en-US" i="0" dirty="0"/>
          </a:p>
          <a:p>
            <a:pPr marL="0" indent="0">
              <a:buFont typeface="Arial" panose="020B0604020202020204" pitchFamily="34" charset="0"/>
              <a:buNone/>
            </a:pPr>
            <a:r>
              <a:rPr lang="en-US" i="0" dirty="0"/>
              <a:t>If doing the complete lesson, reflection papers can be numbered to reflect each component:</a:t>
            </a:r>
          </a:p>
          <a:p>
            <a:pPr marL="228600" indent="-228600">
              <a:buFont typeface="Arial" panose="020B0604020202020204" pitchFamily="34" charset="0"/>
              <a:buAutoNum type="arabicPeriod"/>
            </a:pPr>
            <a:r>
              <a:rPr lang="en-US" i="0" dirty="0"/>
              <a:t>“Honor to Us All”</a:t>
            </a:r>
          </a:p>
          <a:p>
            <a:pPr marL="228600" indent="-228600">
              <a:buFont typeface="Arial" panose="020B0604020202020204" pitchFamily="34" charset="0"/>
              <a:buAutoNum type="arabicPeriod"/>
            </a:pPr>
            <a:r>
              <a:rPr lang="en-US" i="0" dirty="0"/>
              <a:t>“Reflection”</a:t>
            </a:r>
          </a:p>
          <a:p>
            <a:pPr marL="228600" indent="-228600">
              <a:buFont typeface="Arial" panose="020B0604020202020204" pitchFamily="34" charset="0"/>
              <a:buAutoNum type="arabicPeriod"/>
            </a:pPr>
            <a:r>
              <a:rPr lang="en-US" i="0" dirty="0"/>
              <a:t>“I’ll Make a Man Out of You”</a:t>
            </a:r>
          </a:p>
          <a:p>
            <a:pPr marL="228600" indent="-228600">
              <a:buFont typeface="Arial" panose="020B0604020202020204" pitchFamily="34" charset="0"/>
              <a:buAutoNum type="arabicPeriod"/>
            </a:pPr>
            <a:r>
              <a:rPr lang="en-US" i="0" dirty="0"/>
              <a:t>“A Girl Worth Fighting For”</a:t>
            </a:r>
          </a:p>
          <a:p>
            <a:pPr marL="228600" indent="-228600">
              <a:buFont typeface="Arial" panose="020B0604020202020204" pitchFamily="34" charset="0"/>
              <a:buAutoNum type="arabicPeriod"/>
            </a:pPr>
            <a:r>
              <a:rPr lang="en-US" i="0" dirty="0"/>
              <a:t> </a:t>
            </a:r>
            <a:r>
              <a:rPr lang="en-US" i="1" dirty="0"/>
              <a:t>Mulan</a:t>
            </a:r>
            <a:r>
              <a:rPr lang="en-US" i="0" dirty="0"/>
              <a:t> (1998)</a:t>
            </a:r>
          </a:p>
          <a:p>
            <a:pPr marL="0" indent="0">
              <a:buFont typeface="Arial" panose="020B0604020202020204" pitchFamily="34" charset="0"/>
              <a:buNone/>
            </a:pPr>
            <a:endParaRPr lang="en-US" i="0" dirty="0"/>
          </a:p>
          <a:p>
            <a:pPr marL="0" indent="0">
              <a:buFont typeface="Arial" panose="020B0604020202020204" pitchFamily="34" charset="0"/>
              <a:buNone/>
            </a:pPr>
            <a:r>
              <a:rPr lang="en-US" i="0" dirty="0"/>
              <a:t>By asking students to reflect on each component students are asked to be continually engaged, even if they do not elect to speak in the discussions.]</a:t>
            </a:r>
            <a:endParaRPr lang="en-US" i="1" dirty="0"/>
          </a:p>
        </p:txBody>
      </p:sp>
      <p:sp>
        <p:nvSpPr>
          <p:cNvPr id="4" name="Slide Number Placeholder 3"/>
          <p:cNvSpPr>
            <a:spLocks noGrp="1"/>
          </p:cNvSpPr>
          <p:nvPr>
            <p:ph type="sldNum" sz="quarter" idx="5"/>
          </p:nvPr>
        </p:nvSpPr>
        <p:spPr/>
        <p:txBody>
          <a:bodyPr/>
          <a:lstStyle/>
          <a:p>
            <a:fld id="{65B3D522-F878-4B78-B289-74950E2DA7AA}" type="slidenum">
              <a:rPr lang="en-US" smtClean="0"/>
              <a:t>4</a:t>
            </a:fld>
            <a:endParaRPr lang="en-US" dirty="0"/>
          </a:p>
        </p:txBody>
      </p:sp>
    </p:spTree>
    <p:extLst>
      <p:ext uri="{BB962C8B-B14F-4D97-AF65-F5344CB8AC3E}">
        <p14:creationId xmlns:p14="http://schemas.microsoft.com/office/powerpoint/2010/main" val="603860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 official Disney YouTube clip of “Honor to Us All,” however, please see the film at time stamp: 00:06:06]</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[Each song is introduced with an example lyric and asking students their thoughts to see what their initial dramaturgical interpretations are. The subsequent slide has the full analysis and discussion questions. If possible, given time, pause at either these introductory moments or after switching to the discussion slides, but before starting the verbal </a:t>
            </a:r>
            <a:r>
              <a:rPr lang="en-US"/>
              <a:t>discussion, to </a:t>
            </a:r>
            <a:r>
              <a:rPr lang="en-US" dirty="0"/>
              <a:t>give students a chance to write down reactions/reflections about the song and the application of Goffman’s theory to it for their written reflections.]</a:t>
            </a:r>
          </a:p>
        </p:txBody>
      </p:sp>
      <p:sp>
        <p:nvSpPr>
          <p:cNvPr id="4" name="Slide Number Placeholder 3"/>
          <p:cNvSpPr>
            <a:spLocks noGrp="1"/>
          </p:cNvSpPr>
          <p:nvPr>
            <p:ph type="sldNum" sz="quarter" idx="5"/>
          </p:nvPr>
        </p:nvSpPr>
        <p:spPr/>
        <p:txBody>
          <a:bodyPr/>
          <a:lstStyle/>
          <a:p>
            <a:fld id="{65B3D522-F878-4B78-B289-74950E2DA7AA}" type="slidenum">
              <a:rPr lang="en-US" smtClean="0"/>
              <a:t>5</a:t>
            </a:fld>
            <a:endParaRPr lang="en-US" dirty="0"/>
          </a:p>
        </p:txBody>
      </p:sp>
    </p:spTree>
    <p:extLst>
      <p:ext uri="{BB962C8B-B14F-4D97-AF65-F5344CB8AC3E}">
        <p14:creationId xmlns:p14="http://schemas.microsoft.com/office/powerpoint/2010/main" val="6558456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the first song in the film, “Honor to Us All,” Mulan is subjected to one of the most important processes in all of dramaturgy; preparing a performance in the backstage. Crucially, this is not a preparation she seems altogether thrilled about and is one that she must be actively guided through by her mother, grandmother, and an assortment of beauticians. Each step of this backstage work is done to cultivate a new performative role and distance from the old one. </a:t>
            </a:r>
          </a:p>
          <a:p>
            <a:endParaRPr lang="en-US" dirty="0"/>
          </a:p>
          <a:p>
            <a:r>
              <a:rPr lang="en-US" dirty="0"/>
              <a:t>Mulan is being transformed into a specifically performative version of an idealized ‘her,’ heightening both her feminine appearance and ‘purpose’ far beyond what she actually is, outside of this dramatized performance. The transformation focuses on changing Mulan’s ‘appearance’ and reminding her of the ‘manner’ she is supposed to have during the performance, as she approaches the ‘setting’ of the Matchmaker’s residence. This is a performance intended not only for the Matchmaker that the song focuses on, but also in part the community and her family, as this performance and its reception is framed as having vital ramifications on not just Mulan. A sense of ‘honor’ is at risk, honor that deals with obligations to family, community, and country, but also obligations that can be very specific and even strict.</a:t>
            </a:r>
          </a:p>
          <a:p>
            <a:endParaRPr lang="en-US" dirty="0"/>
          </a:p>
          <a:p>
            <a:r>
              <a:rPr lang="en-US" dirty="0"/>
              <a:t>However, the illicit notes Mulan has scribbled on her arm, as well as her grandmother’s gathering of charms, indicate that this is a performance that Mulan is uncomfortable with and feels ill-prepared for, which is recognized by her family. These matters, and the subsequent scene, are teased at the end of the musical number as Mulan is slow to move the parasol as the other girls did, having to look to their actions for guidance, and incorrectly responds to the Matchmaker’s summons. Throughout the song Mulan is seen to be consciously uncomfortable with the role that is being asked of her, but acknowledges that it is what is expected of her, including offering a prayer when on the way to her primary audience. Mulan, as well as her family, are anxious and worried. Performances are important, but they are by no means easy, especially when that performance may not fit the actor.</a:t>
            </a:r>
          </a:p>
          <a:p>
            <a:endParaRPr lang="en-US" dirty="0"/>
          </a:p>
          <a:p>
            <a:r>
              <a:rPr lang="en-US" dirty="0"/>
              <a:t>In short:</a:t>
            </a:r>
            <a:br>
              <a:rPr lang="en-US" dirty="0"/>
            </a:br>
            <a:r>
              <a:rPr lang="en-US" dirty="0"/>
              <a:t>Scene is Backstage activity (team preparing for performance)</a:t>
            </a:r>
          </a:p>
          <a:p>
            <a:r>
              <a:rPr lang="en-US" dirty="0"/>
              <a:t>Performer is Mulan (supported by a team in the backstage)</a:t>
            </a:r>
          </a:p>
          <a:p>
            <a:r>
              <a:rPr lang="en-US" dirty="0"/>
              <a:t>Audience is the Matchmaker (as well as community and family)</a:t>
            </a:r>
          </a:p>
          <a:p>
            <a:r>
              <a:rPr lang="en-US" dirty="0"/>
              <a:t>Performance is an idealization of femininity (which Mulan is uncomfortable and has issues with)</a:t>
            </a:r>
          </a:p>
        </p:txBody>
      </p:sp>
      <p:sp>
        <p:nvSpPr>
          <p:cNvPr id="4" name="Slide Number Placeholder 3"/>
          <p:cNvSpPr>
            <a:spLocks noGrp="1"/>
          </p:cNvSpPr>
          <p:nvPr>
            <p:ph type="sldNum" sz="quarter" idx="5"/>
          </p:nvPr>
        </p:nvSpPr>
        <p:spPr/>
        <p:txBody>
          <a:bodyPr/>
          <a:lstStyle/>
          <a:p>
            <a:fld id="{65B3D522-F878-4B78-B289-74950E2DA7AA}" type="slidenum">
              <a:rPr lang="en-US" smtClean="0"/>
              <a:t>6</a:t>
            </a:fld>
            <a:endParaRPr lang="en-US" dirty="0"/>
          </a:p>
        </p:txBody>
      </p:sp>
    </p:spTree>
    <p:extLst>
      <p:ext uri="{BB962C8B-B14F-4D97-AF65-F5344CB8AC3E}">
        <p14:creationId xmlns:p14="http://schemas.microsoft.com/office/powerpoint/2010/main" val="28063861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[Official Disney YouTube link provided on slide. Also see timestamp 00:11:53]</a:t>
            </a:r>
          </a:p>
          <a:p>
            <a:endParaRPr lang="en-US" dirty="0"/>
          </a:p>
        </p:txBody>
      </p:sp>
      <p:sp>
        <p:nvSpPr>
          <p:cNvPr id="4" name="Slide Number Placeholder 3"/>
          <p:cNvSpPr>
            <a:spLocks noGrp="1"/>
          </p:cNvSpPr>
          <p:nvPr>
            <p:ph type="sldNum" sz="quarter" idx="5"/>
          </p:nvPr>
        </p:nvSpPr>
        <p:spPr/>
        <p:txBody>
          <a:bodyPr/>
          <a:lstStyle/>
          <a:p>
            <a:fld id="{65B3D522-F878-4B78-B289-74950E2DA7AA}" type="slidenum">
              <a:rPr lang="en-US" smtClean="0"/>
              <a:t>7</a:t>
            </a:fld>
            <a:endParaRPr lang="en-US" dirty="0"/>
          </a:p>
        </p:txBody>
      </p:sp>
    </p:spTree>
    <p:extLst>
      <p:ext uri="{BB962C8B-B14F-4D97-AF65-F5344CB8AC3E}">
        <p14:creationId xmlns:p14="http://schemas.microsoft.com/office/powerpoint/2010/main" val="16304421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second song, “Reflection,” immediately builds upon Mulan’s disastrous Matchmaker appointment which ended in her public shaming.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the backstage, away from others, Mulan is able to reflect on her dismal performance and remove the mask that had been placed upon her. Processing how a performance went is one of the most vital activities of the backstage. Performing takes great effort to prepare as well as great effort to do and can generate enormous role and identity stress and anxiety, even when the performance succeeds. When a performance fails, as Mulan’s has, one’s sense of self and place in a group can feel threatened. This capacity for failure to threaten one’s mental well being is especially true when the performance role or audience are highly valued by one. The more important or central a role or audience is to the self, the more issues with it affect the self. This issue is compounded for Mulan because although she recognizes how important her performance is (as a ‘proper’ daughter, and not just before the Matchmaker), this is a performance that she feels she can never meet the demands of, and, moreover, even her attempts have her in a role so distant from her sense of self that she feels like a stranger to herself.  Furthermore, this identity stress and confusion is amplified by how Mulan wishes she could meet her family’s wishes and needs for her to perform as expected in a role that only stifles Mulan, so Mulan feels guilt and shame. Mulan must perform and judge her performances not only for her intended audiences like her family, but also must perform for herself.</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audiences for the earlier performance included both the Matchmaker and Mulan’s family. Mulan was explicitly viewed as a failure by the Matchmaker following everything that went awry during that interaction and performance, leading to her castigation before others. However, while Mulan feels shame and frustration over that interaction and the response it garnered, Mulan cares far more about how her family is feeling after her poor appointment with the Matchmaker. The audience of the family is a one that Mulan is always concerned with, important for her emotions and wellbeing. Yet, we do not see that important audience’s reaction fully just yet. When there was the public failure in the Matchmaker’s eyes, Mulan’s mother and grandmother were next to Mulan and immediately touched her to provide comforting support. They had a worried look on their faces, and were aware of the issue of the community’s having seen the event, but their immediate concern appeared to be caring for Mulan. Yet, once she returns home, Mulan shies away from her father who had been approaching, for Mulan feels to much shame and guilt over what she feels is a failed performance. There is a moment when the song begins where Mulan’s parents are seen conferring, with a worried look on their face, but it is not clear why. Importantly, during the song itself we, along with Mulan, do not see or know what the family’s response or view of the prior performance is. Instead, Mulan is attempting to process her dramaturgical issues herself, in part because one of those issues is a feeling that she can not meet the role demands or expectations set before her, including by her family. Yet, once the song and Mulan’s internal processing ends, her father approaches her and comforts her, with delicate consideration of some of the emotions Mulan is feeling about roles and knowing who she is. In many ways, Mulan’s family cares far less about the issues at the matchmaker appointment than Mulan herself, but Mulan still feels dramaturgical stress from the failed performance and her family is engaging in an important backstage activity by trying soothe a performer after a rough performance. Still, Mulan still feels an obligation to her family with these roles and performances that causes her stress and emotional duress that she experiences, even with a sympathetic family. </a:t>
            </a:r>
          </a:p>
          <a:p>
            <a:endParaRPr lang="en-US" dirty="0"/>
          </a:p>
          <a:p>
            <a:r>
              <a:rPr lang="en-US" dirty="0"/>
              <a:t>Moreover, Mulan’s choice to spend this scene alone rather than talk it through with her family reflects that this is an internally felt identity crisis, although it has external connections. By walking through the garden to the ancestors’ shrine she is entering a region that is often viewed as a backstage for most. As a place for prayer, offerings, and contemplations, the shrine is a space felt to be a backstage that encourages reflection. She drops the appearance and manners asked of her during her failed performance and tries to process what being her means, acknowledging that so much of the self is dramaturgical, it is a performance to others and yourself. </a:t>
            </a:r>
          </a:p>
          <a:p>
            <a:endParaRPr lang="en-US" dirty="0"/>
          </a:p>
          <a:p>
            <a:r>
              <a:rPr lang="en-US" dirty="0"/>
              <a:t>This question about who really is Mulan is a central one throughout the film. Her identity journey is her hero’s journey. Yet, as all the songs convey, identity is performative, and often one must perform something different from what one may be inside.</a:t>
            </a:r>
          </a:p>
          <a:p>
            <a:endParaRPr lang="en-US" dirty="0"/>
          </a:p>
          <a:p>
            <a:r>
              <a:rPr lang="en-US" dirty="0"/>
              <a:t>In short:</a:t>
            </a:r>
            <a:br>
              <a:rPr lang="en-US" dirty="0"/>
            </a:br>
            <a:r>
              <a:rPr lang="en-US" dirty="0"/>
              <a:t>Scene is Backstage activity (reflecting on a prior performance’s failure)</a:t>
            </a:r>
          </a:p>
          <a:p>
            <a:r>
              <a:rPr lang="en-US" dirty="0"/>
              <a:t>Performer is Mulan (who is in the backstage alone, evaluating her performative issues)</a:t>
            </a:r>
          </a:p>
          <a:p>
            <a:r>
              <a:rPr lang="en-US" dirty="0"/>
              <a:t>Audience is, in a way, Mulan herself (she is regarding to what extent she performs for herself. However, the audience relative to the past performance that is being contemplated remains in consideration, such as the Matchmaker and community, but much more importantly for Mulan’s internal evaluations is her family’s role as an audience of her performances)</a:t>
            </a:r>
          </a:p>
          <a:p>
            <a:r>
              <a:rPr lang="en-US" dirty="0"/>
              <a:t>Performance which is being evaluated was an idealization of femininity, but the evaluation also regards Mulan’s general capacity and ability to perform the roles of what her family, community, and culture say they need her to be (which are roles and performances which are causing Mulan a crisis of self as she does not know who she is and feels deep guilt about it)</a:t>
            </a:r>
          </a:p>
        </p:txBody>
      </p:sp>
      <p:sp>
        <p:nvSpPr>
          <p:cNvPr id="4" name="Slide Number Placeholder 3"/>
          <p:cNvSpPr>
            <a:spLocks noGrp="1"/>
          </p:cNvSpPr>
          <p:nvPr>
            <p:ph type="sldNum" sz="quarter" idx="5"/>
          </p:nvPr>
        </p:nvSpPr>
        <p:spPr/>
        <p:txBody>
          <a:bodyPr/>
          <a:lstStyle/>
          <a:p>
            <a:fld id="{65B3D522-F878-4B78-B289-74950E2DA7AA}" type="slidenum">
              <a:rPr lang="en-US" smtClean="0"/>
              <a:t>8</a:t>
            </a:fld>
            <a:endParaRPr lang="en-US" dirty="0"/>
          </a:p>
        </p:txBody>
      </p:sp>
    </p:spTree>
    <p:extLst>
      <p:ext uri="{BB962C8B-B14F-4D97-AF65-F5344CB8AC3E}">
        <p14:creationId xmlns:p14="http://schemas.microsoft.com/office/powerpoint/2010/main" val="17262735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[Official Disney YouTube link provided on slide. Also see timestamp 00:36:47]</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[Additionally, for the reprise later in the film please see timestamp 01:09:21]</a:t>
            </a:r>
          </a:p>
        </p:txBody>
      </p:sp>
      <p:sp>
        <p:nvSpPr>
          <p:cNvPr id="4" name="Slide Number Placeholder 3"/>
          <p:cNvSpPr>
            <a:spLocks noGrp="1"/>
          </p:cNvSpPr>
          <p:nvPr>
            <p:ph type="sldNum" sz="quarter" idx="5"/>
          </p:nvPr>
        </p:nvSpPr>
        <p:spPr/>
        <p:txBody>
          <a:bodyPr/>
          <a:lstStyle/>
          <a:p>
            <a:fld id="{65B3D522-F878-4B78-B289-74950E2DA7AA}" type="slidenum">
              <a:rPr lang="en-US" smtClean="0"/>
              <a:t>9</a:t>
            </a:fld>
            <a:endParaRPr lang="en-US" dirty="0"/>
          </a:p>
        </p:txBody>
      </p:sp>
    </p:spTree>
    <p:extLst>
      <p:ext uri="{BB962C8B-B14F-4D97-AF65-F5344CB8AC3E}">
        <p14:creationId xmlns:p14="http://schemas.microsoft.com/office/powerpoint/2010/main" val="37771726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third song, “I’ll Make a Man Out of You,” is a complex scene dramaturgically as there are simultaneously multiple frontstage and backstage dynamics occurring. Yet, this complexity reflects much of what Goffman (1959) theorizes as well as what the presentation of self in practice often entails. This song represents a test of Mulan’s ‘Ping’ identity; not only about whether she can pass as a man in the sense of avoiding detection of being a woman, but also whether she can pass as a ‘man’ as defined by the institution of the imperial military. And all of this while being trained for a coming, life-or-death performance. As the scenes preceding and following this show, passing as a man is not an easily adopted role, and Mulan often makes many missteps, often with Mushu’s inadequate direction.</a:t>
            </a:r>
          </a:p>
          <a:p>
            <a:endParaRPr lang="en-US" dirty="0"/>
          </a:p>
          <a:p>
            <a:r>
              <a:rPr lang="en-US" dirty="0"/>
              <a:t>This particular scene is important for highlighting that roles and how to perform them must be learned, and that while such learning often takes time, one is also frequently evaluated during that learning. One’s performance as a pupil and how it indicates capacity for future performance on future stages affects how one is treated in this simultaneous front/backstage. Mulan is performing as ‘Ping,’ a newly recruited man to the imperial military alongside other newly drafted recruits, and Ping must in turn perform as a competent recruit who shows that they can learn and become a soldier. For Mulan/Ping most backstages are perilous frontstages as well. Mulan is misrepresenting herself and facing constant evaluation, her presentation of ‘self’ is a dangerous masquerade, but one that is crucial, in the course of the overall film, to her development. </a:t>
            </a:r>
          </a:p>
          <a:p>
            <a:endParaRPr lang="en-US" dirty="0"/>
          </a:p>
          <a:p>
            <a:r>
              <a:rPr lang="en-US" dirty="0"/>
              <a:t>What is occurring in this scene for Mulan is a layering of backstages, due to a layering of the performances. This is an element that Goffman (1959) hints at when discussing how any backstage may just be another frontstage, with its own performance demands. In this situation, the soldiers’ future frontstage is the battlefield, but their training camp with Captain Li Shang is a backstage preparation. However, when at the camp, they are performing for Li Shang and so when the Captain is not around and they are with each other they are in a backstage as co-equals, recruits. Yet, there may still be behavior and role expectations as a fellow recruit in that backstage, which there certainly is for Mulan as Ping, so the soldier’s individual tent is yet another backstage where they can be in private, relax, reflect, and prepare for all the performances and stages. This is especially true for Mulan/Ping whose tent is off by itself, far away from the other recruits, in an attempt to ensure an actual backstage for Mulan, in the midst of her masquerading as Ping, the drafted man being trained from recruit into soldier.</a:t>
            </a:r>
          </a:p>
          <a:p>
            <a:endParaRPr lang="en-US" dirty="0"/>
          </a:p>
          <a:p>
            <a:r>
              <a:rPr lang="en-US" dirty="0"/>
              <a:t>Captain Li Shang is an example of what Goffman (1959) calls a ‘training specialist,’ a role who has “the complicated task of teaching the performer how to build up a desirable impression while at the same time taking the part of the future audience and illustrating by punishments the consequences of improprieties.” (158) This musical number even opens immediately after Shang chastises and punishes one of the characters, Yao, for their impropriety in mocking Shang as Shang was establishing some of the rules of conduct that would be in place during the training. Shang establishes a test to humble his recruits by shooting an arrow at the top of a wooden pole and challenging the recruits to climb it using weights that represent ‘discipline’ and ‘strength,’ values that Shang holds dear and is seeking to impart through his training of these drafted members of the empire, as he emphasizes that “You need both to reach the arrow.” Yao comically fails, but so do Ling, Chien-Po, and Ping. This humbling is a way of trying to break the recruits out of their past roles and performances so that they can be built up anew as effective performers of the role of soldier. The training process is a backstage relative to the future soldier performance where learning and tweaking occurs but is also a frontstage where both trainer and trainees are performing closely evaluated roles to each other. </a:t>
            </a:r>
          </a:p>
          <a:p>
            <a:endParaRPr lang="en-US" dirty="0"/>
          </a:p>
          <a:p>
            <a:r>
              <a:rPr lang="en-US" dirty="0"/>
              <a:t>One dramaturgically interesting component of the song is the worried commentary provided by the characters on Shang’s training, which provides insight into them as an audience perceiving Shang’s performance as a drill instructor, yet also some backstage processes as they work on their own ability to perform as recruits-in-training. Mulan/Ping and Mushu’s commentary coming as they are seen in a position recalling a boxer being treated by their coach in their corner during a fight highlights the backstage elements of this commentary further. Moreover, Mulan’s comment of “Hope he doesn’t see right through me” highlights the dramaturgical stress Mulan is under, paranoid about how her performance as Ping may be threatened by Ping’s ability or inability to perform as a recruit.</a:t>
            </a:r>
          </a:p>
          <a:p>
            <a:endParaRPr lang="en-US" dirty="0"/>
          </a:p>
          <a:p>
            <a:r>
              <a:rPr lang="en-US" dirty="0"/>
              <a:t>Crucially, over the course of the song and training montage the performances and relationships change. Initially, the recruits are ineffective and incompetent, unable to follow Shang’s orders or recreate his example. The recruits do not get along together and impede each other, sometimes willfully. Ping, in particular, is shown as not integrated socially with the others and as being particularly terrible at all of the tasks, drawing the ire of their evaluator, Shang, as well as Shang’s evaluator, Chi-Fu. Ping’s poor performance is so unsatisfactory that in a backstage moment Shang tells Ping to take their things and leave, that they are off the performance team, as Shang doubts that even he can make Ping a ‘man.’ </a:t>
            </a:r>
          </a:p>
          <a:p>
            <a:endParaRPr lang="en-US" dirty="0"/>
          </a:p>
          <a:p>
            <a:r>
              <a:rPr lang="en-US" dirty="0"/>
              <a:t>Of course, that moment leads to the turning point of the song as Mulan/Ping decides to tackle the arrow challenge once more, rather than give up. After one failed attempt, Mulan realizes how to use the weights together to enable her to climb the pole. Through so doing, she brings together the values of discipline and strength those weights symbolize and dramatically succeeds. Vitally, that success is seen by the other recruits who cheer Ping on and as Shang emerges from his tent, the arrow is thrown his way and he sees Ping sitting triumphantly and contentedly on top of the pole. Ping had been able to embody the values they were being taught and visibly succeed in the performance of those in a way that not only solidified their place on the performance team, but rejuvenated all the other members, both recruits and the instructor. After this achievement, the scene shows the recruits succeeding smoothly at all the activities they had been terrible at earlier. Ping is no longer the absolute worst at these tasks, rather ‘he’ is shown to be positively excelling at these tasks, even surpassing Shang at times. Additionally, there is camaraderie and solidarity among the recruits, they get along and even happily support each other now, losing earlier awkwardness and animosity. While it took some effort and time, Shang successfully molded these recruits into ‘men,’ imparting techniques and values that should hopefully serve them well in their coming future life-or-death performances as soldiers. This reflects real life in that roles take time to learn, and they are often learned alongside others, which can be a socially bonding experience. Just because one fails to perform once does not mean one will always fail, rather with proper backstage preparation even an awful performer can be transformed into an exemplary one. Yet, these are still roles with specific demands and expectations, the expertise in which must be cultivated and enacted, but can still be threatened by other issues, like if Ping were to be revealed to be Mulan, that they were misrepresenting themselves, no matter how effective they may be at performing. </a:t>
            </a:r>
          </a:p>
          <a:p>
            <a:endParaRPr lang="en-US" dirty="0"/>
          </a:p>
          <a:p>
            <a:r>
              <a:rPr lang="en-US" dirty="0"/>
              <a:t>Additionally, there is a brief reprise late in the film after the Emperor has been captured by Shan Yu. This reprise is important because this comes after Mulan’s discrediting as Ping and at this moment there is a question of whether the other soldiers will assist her when she says she has an idea. Not only do they go with her, Yao, Chien-Po, and Ling are now crossdressing themselves as some of the Emperor’s concubines. Shang also joins, though still in military wear, and they follow through with Mulan’s plan. Central to this plan, and the reason for the reprise, is the usage of a similar climbing technique as in the training challenge being used here to scale large poles that are part of the palatial architecture so they can infiltrate deeper into the Imperial Palace to rescue the Emperor. This moment is important for both the dramaturgical and gender dynamics of the film. It highlights and reverses some of the concerns about representing gender and the self by now having Mulan as the one not masquerading as another gender while others are. Moreover, the skills, abilities, and values that were inculcated in them by Shang and elsewhere are still relevant and given a chance to assist in an important performance, even if in a very different form from what was intended. Yet, it is those skills that were learned which were important for saving the Emperor and thus China, not the gender roles of man or woman that were also part of those acculturation processes. This is a challenge to the rigidity of the performance roles of the film, especially their gendered dynamics. Mulan is a hero not because they are an ‘ideal’ version of the Imperial Chinese ‘man’ or ‘woman,’ but because when the moment came she combined all the skills she had learned in various roles and performances, both masculine and feminine, to perform selflessly and heroically. And for that she is recognized by even the Emperor, and maybe even herself. </a:t>
            </a:r>
          </a:p>
          <a:p>
            <a:endParaRPr lang="en-US" dirty="0"/>
          </a:p>
          <a:p>
            <a:r>
              <a:rPr lang="en-US" dirty="0"/>
              <a:t>In short:</a:t>
            </a:r>
            <a:br>
              <a:rPr lang="en-US" dirty="0"/>
            </a:br>
            <a:r>
              <a:rPr lang="en-US" dirty="0"/>
              <a:t>Scene is both Backstage and Frontstage activity (backstage relative to a future performance that needs to be prepared for, still a frontstage in that they are performing for each other and their training specialist).</a:t>
            </a:r>
          </a:p>
          <a:p>
            <a:r>
              <a:rPr lang="en-US" dirty="0"/>
              <a:t>Performers are Mulan, Li Shang, Yao, Chien-Po, Ling, and all the unnamed recruits (they are also performing for each other as they prepare for a coming team performance. Mulan also performs as Ping, while Li Shang performs as a training instructor who has to evaluate the recruits, who is evaluated in turn by Chi-Fu).</a:t>
            </a:r>
          </a:p>
          <a:p>
            <a:r>
              <a:rPr lang="en-US" dirty="0"/>
              <a:t>Audience is currently each other and Captain Li Shang as well as Chi-Fu, but are preparing for a future performance where their audience would be Imperial China and Shan Yu’s forces (those who are part of a performance team are still performing for each other in the backstage, acting as their own audience, as these recruits are [and particularly for Mulan who must also perform as Ping], and as the recruits are being trained their audience is their trainer, just as their trainer’s audience is them).</a:t>
            </a:r>
          </a:p>
          <a:p>
            <a:r>
              <a:rPr lang="en-US" dirty="0"/>
              <a:t>Performance here is tied to the draftees being evaluated in their capability to be competent recruits who can be molded into the needed future performance role of ‘manly’ soldier, but Mulan is also having to perform as a man with the Ping persona and Li Shang must show Chi-Fu that they are a competent Captain, worthy of the position (there are many performances happening simultaneously which interact with each other).</a:t>
            </a:r>
          </a:p>
        </p:txBody>
      </p:sp>
      <p:sp>
        <p:nvSpPr>
          <p:cNvPr id="4" name="Slide Number Placeholder 3"/>
          <p:cNvSpPr>
            <a:spLocks noGrp="1"/>
          </p:cNvSpPr>
          <p:nvPr>
            <p:ph type="sldNum" sz="quarter" idx="5"/>
          </p:nvPr>
        </p:nvSpPr>
        <p:spPr/>
        <p:txBody>
          <a:bodyPr/>
          <a:lstStyle/>
          <a:p>
            <a:fld id="{65B3D522-F878-4B78-B289-74950E2DA7AA}" type="slidenum">
              <a:rPr lang="en-US" smtClean="0"/>
              <a:t>10</a:t>
            </a:fld>
            <a:endParaRPr lang="en-US" dirty="0"/>
          </a:p>
        </p:txBody>
      </p:sp>
    </p:spTree>
    <p:extLst>
      <p:ext uri="{BB962C8B-B14F-4D97-AF65-F5344CB8AC3E}">
        <p14:creationId xmlns:p14="http://schemas.microsoft.com/office/powerpoint/2010/main" val="14603191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F9803-75CC-4A28-BCB9-211E2974161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BBCC94D-6135-4AB5-B62C-9A1A7396243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F0A0304-1E8E-48B2-A1BD-343EDC7F97C0}"/>
              </a:ext>
            </a:extLst>
          </p:cNvPr>
          <p:cNvSpPr>
            <a:spLocks noGrp="1"/>
          </p:cNvSpPr>
          <p:nvPr>
            <p:ph type="dt" sz="half" idx="10"/>
          </p:nvPr>
        </p:nvSpPr>
        <p:spPr/>
        <p:txBody>
          <a:bodyPr/>
          <a:lstStyle/>
          <a:p>
            <a:fld id="{6CC80A8F-809D-4CC9-9EB9-1F534FF4471A}" type="datetime1">
              <a:rPr lang="en-US" smtClean="0"/>
              <a:t>1/20/2022</a:t>
            </a:fld>
            <a:endParaRPr lang="en-US" dirty="0"/>
          </a:p>
        </p:txBody>
      </p:sp>
      <p:sp>
        <p:nvSpPr>
          <p:cNvPr id="5" name="Footer Placeholder 4">
            <a:extLst>
              <a:ext uri="{FF2B5EF4-FFF2-40B4-BE49-F238E27FC236}">
                <a16:creationId xmlns:a16="http://schemas.microsoft.com/office/drawing/2014/main" id="{B2F7F772-298F-4350-A0E1-381E2C27DEDF}"/>
              </a:ext>
            </a:extLst>
          </p:cNvPr>
          <p:cNvSpPr>
            <a:spLocks noGrp="1"/>
          </p:cNvSpPr>
          <p:nvPr>
            <p:ph type="ftr" sz="quarter" idx="11"/>
          </p:nvPr>
        </p:nvSpPr>
        <p:spPr/>
        <p:txBody>
          <a:bodyPr/>
          <a:lstStyle/>
          <a:p>
            <a:r>
              <a:rPr lang="en-US" dirty="0"/>
              <a:t>Ohsfeldt - Dramaturgy through Mulan</a:t>
            </a:r>
          </a:p>
        </p:txBody>
      </p:sp>
      <p:sp>
        <p:nvSpPr>
          <p:cNvPr id="6" name="Slide Number Placeholder 5">
            <a:extLst>
              <a:ext uri="{FF2B5EF4-FFF2-40B4-BE49-F238E27FC236}">
                <a16:creationId xmlns:a16="http://schemas.microsoft.com/office/drawing/2014/main" id="{494915F7-8D00-4946-A5D6-C50394D2AF8C}"/>
              </a:ext>
            </a:extLst>
          </p:cNvPr>
          <p:cNvSpPr>
            <a:spLocks noGrp="1"/>
          </p:cNvSpPr>
          <p:nvPr>
            <p:ph type="sldNum" sz="quarter" idx="12"/>
          </p:nvPr>
        </p:nvSpPr>
        <p:spPr/>
        <p:txBody>
          <a:bodyPr/>
          <a:lstStyle/>
          <a:p>
            <a:fld id="{A6832254-50D7-455F-8DA7-100FF613D172}" type="slidenum">
              <a:rPr lang="en-US" smtClean="0"/>
              <a:t>‹#›</a:t>
            </a:fld>
            <a:endParaRPr lang="en-US" dirty="0"/>
          </a:p>
        </p:txBody>
      </p:sp>
    </p:spTree>
    <p:extLst>
      <p:ext uri="{BB962C8B-B14F-4D97-AF65-F5344CB8AC3E}">
        <p14:creationId xmlns:p14="http://schemas.microsoft.com/office/powerpoint/2010/main" val="4182421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B15B0-2464-4837-9CE2-6593BFA9B7E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D7DBCF5-7A15-4F80-9F1A-565F5F75D6F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B92E29-E62F-41F6-9338-FBB6581EA6F0}"/>
              </a:ext>
            </a:extLst>
          </p:cNvPr>
          <p:cNvSpPr>
            <a:spLocks noGrp="1"/>
          </p:cNvSpPr>
          <p:nvPr>
            <p:ph type="dt" sz="half" idx="10"/>
          </p:nvPr>
        </p:nvSpPr>
        <p:spPr/>
        <p:txBody>
          <a:bodyPr/>
          <a:lstStyle/>
          <a:p>
            <a:fld id="{5F996AFD-03FB-485F-A98C-452A4730428B}" type="datetime1">
              <a:rPr lang="en-US" smtClean="0"/>
              <a:t>1/20/2022</a:t>
            </a:fld>
            <a:endParaRPr lang="en-US" dirty="0"/>
          </a:p>
        </p:txBody>
      </p:sp>
      <p:sp>
        <p:nvSpPr>
          <p:cNvPr id="5" name="Footer Placeholder 4">
            <a:extLst>
              <a:ext uri="{FF2B5EF4-FFF2-40B4-BE49-F238E27FC236}">
                <a16:creationId xmlns:a16="http://schemas.microsoft.com/office/drawing/2014/main" id="{7DDFE60D-AE0F-4082-B954-2D8AC0CD2064}"/>
              </a:ext>
            </a:extLst>
          </p:cNvPr>
          <p:cNvSpPr>
            <a:spLocks noGrp="1"/>
          </p:cNvSpPr>
          <p:nvPr>
            <p:ph type="ftr" sz="quarter" idx="11"/>
          </p:nvPr>
        </p:nvSpPr>
        <p:spPr/>
        <p:txBody>
          <a:bodyPr/>
          <a:lstStyle/>
          <a:p>
            <a:r>
              <a:rPr lang="en-US" dirty="0"/>
              <a:t>Ohsfeldt - Dramaturgy through Mulan</a:t>
            </a:r>
          </a:p>
        </p:txBody>
      </p:sp>
      <p:sp>
        <p:nvSpPr>
          <p:cNvPr id="6" name="Slide Number Placeholder 5">
            <a:extLst>
              <a:ext uri="{FF2B5EF4-FFF2-40B4-BE49-F238E27FC236}">
                <a16:creationId xmlns:a16="http://schemas.microsoft.com/office/drawing/2014/main" id="{BB741B04-42D1-4260-B814-3321E4194324}"/>
              </a:ext>
            </a:extLst>
          </p:cNvPr>
          <p:cNvSpPr>
            <a:spLocks noGrp="1"/>
          </p:cNvSpPr>
          <p:nvPr>
            <p:ph type="sldNum" sz="quarter" idx="12"/>
          </p:nvPr>
        </p:nvSpPr>
        <p:spPr/>
        <p:txBody>
          <a:bodyPr/>
          <a:lstStyle/>
          <a:p>
            <a:fld id="{A6832254-50D7-455F-8DA7-100FF613D172}" type="slidenum">
              <a:rPr lang="en-US" smtClean="0"/>
              <a:t>‹#›</a:t>
            </a:fld>
            <a:endParaRPr lang="en-US" dirty="0"/>
          </a:p>
        </p:txBody>
      </p:sp>
    </p:spTree>
    <p:extLst>
      <p:ext uri="{BB962C8B-B14F-4D97-AF65-F5344CB8AC3E}">
        <p14:creationId xmlns:p14="http://schemas.microsoft.com/office/powerpoint/2010/main" val="3243474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35F2773-88B1-4331-9D83-C6D32362679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1F397F0-F7CE-43FB-91C2-8113EA08BE4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EB2272-BAA2-4CD7-80B1-CD48A590B4D1}"/>
              </a:ext>
            </a:extLst>
          </p:cNvPr>
          <p:cNvSpPr>
            <a:spLocks noGrp="1"/>
          </p:cNvSpPr>
          <p:nvPr>
            <p:ph type="dt" sz="half" idx="10"/>
          </p:nvPr>
        </p:nvSpPr>
        <p:spPr/>
        <p:txBody>
          <a:bodyPr/>
          <a:lstStyle/>
          <a:p>
            <a:fld id="{20771FFC-C3AE-46A7-B57A-9FEB512D61A6}" type="datetime1">
              <a:rPr lang="en-US" smtClean="0"/>
              <a:t>1/20/2022</a:t>
            </a:fld>
            <a:endParaRPr lang="en-US" dirty="0"/>
          </a:p>
        </p:txBody>
      </p:sp>
      <p:sp>
        <p:nvSpPr>
          <p:cNvPr id="5" name="Footer Placeholder 4">
            <a:extLst>
              <a:ext uri="{FF2B5EF4-FFF2-40B4-BE49-F238E27FC236}">
                <a16:creationId xmlns:a16="http://schemas.microsoft.com/office/drawing/2014/main" id="{1C63BB74-8E79-4101-AF65-6904BF5DED9C}"/>
              </a:ext>
            </a:extLst>
          </p:cNvPr>
          <p:cNvSpPr>
            <a:spLocks noGrp="1"/>
          </p:cNvSpPr>
          <p:nvPr>
            <p:ph type="ftr" sz="quarter" idx="11"/>
          </p:nvPr>
        </p:nvSpPr>
        <p:spPr/>
        <p:txBody>
          <a:bodyPr/>
          <a:lstStyle/>
          <a:p>
            <a:r>
              <a:rPr lang="en-US" dirty="0"/>
              <a:t>Ohsfeldt - Dramaturgy through Mulan</a:t>
            </a:r>
          </a:p>
        </p:txBody>
      </p:sp>
      <p:sp>
        <p:nvSpPr>
          <p:cNvPr id="6" name="Slide Number Placeholder 5">
            <a:extLst>
              <a:ext uri="{FF2B5EF4-FFF2-40B4-BE49-F238E27FC236}">
                <a16:creationId xmlns:a16="http://schemas.microsoft.com/office/drawing/2014/main" id="{B94DA13B-D166-4A88-A25A-8E25DDE000B2}"/>
              </a:ext>
            </a:extLst>
          </p:cNvPr>
          <p:cNvSpPr>
            <a:spLocks noGrp="1"/>
          </p:cNvSpPr>
          <p:nvPr>
            <p:ph type="sldNum" sz="quarter" idx="12"/>
          </p:nvPr>
        </p:nvSpPr>
        <p:spPr/>
        <p:txBody>
          <a:bodyPr/>
          <a:lstStyle/>
          <a:p>
            <a:fld id="{A6832254-50D7-455F-8DA7-100FF613D172}" type="slidenum">
              <a:rPr lang="en-US" smtClean="0"/>
              <a:t>‹#›</a:t>
            </a:fld>
            <a:endParaRPr lang="en-US" dirty="0"/>
          </a:p>
        </p:txBody>
      </p:sp>
    </p:spTree>
    <p:extLst>
      <p:ext uri="{BB962C8B-B14F-4D97-AF65-F5344CB8AC3E}">
        <p14:creationId xmlns:p14="http://schemas.microsoft.com/office/powerpoint/2010/main" val="3736692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5666A-BEA8-41A0-9C21-3960923F5C6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103E2E8-BBA8-46EF-BB81-8AC2CC96A31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0A7C9A6-0C7E-4F4C-AC57-56FFAB93BAAD}"/>
              </a:ext>
            </a:extLst>
          </p:cNvPr>
          <p:cNvSpPr>
            <a:spLocks noGrp="1"/>
          </p:cNvSpPr>
          <p:nvPr>
            <p:ph type="dt" sz="half" idx="10"/>
          </p:nvPr>
        </p:nvSpPr>
        <p:spPr/>
        <p:txBody>
          <a:bodyPr/>
          <a:lstStyle/>
          <a:p>
            <a:fld id="{40968FC9-999E-45D4-BF6E-AD3637E8BB0C}" type="datetime1">
              <a:rPr lang="en-US" smtClean="0"/>
              <a:t>1/20/2022</a:t>
            </a:fld>
            <a:endParaRPr lang="en-US" dirty="0"/>
          </a:p>
        </p:txBody>
      </p:sp>
      <p:sp>
        <p:nvSpPr>
          <p:cNvPr id="5" name="Footer Placeholder 4">
            <a:extLst>
              <a:ext uri="{FF2B5EF4-FFF2-40B4-BE49-F238E27FC236}">
                <a16:creationId xmlns:a16="http://schemas.microsoft.com/office/drawing/2014/main" id="{908CD068-1686-497F-A7D6-FB5D15213C95}"/>
              </a:ext>
            </a:extLst>
          </p:cNvPr>
          <p:cNvSpPr>
            <a:spLocks noGrp="1"/>
          </p:cNvSpPr>
          <p:nvPr>
            <p:ph type="ftr" sz="quarter" idx="11"/>
          </p:nvPr>
        </p:nvSpPr>
        <p:spPr/>
        <p:txBody>
          <a:bodyPr/>
          <a:lstStyle/>
          <a:p>
            <a:r>
              <a:rPr lang="en-US" dirty="0"/>
              <a:t>Ohsfeldt - Dramaturgy through Mulan</a:t>
            </a:r>
          </a:p>
        </p:txBody>
      </p:sp>
      <p:sp>
        <p:nvSpPr>
          <p:cNvPr id="6" name="Slide Number Placeholder 5">
            <a:extLst>
              <a:ext uri="{FF2B5EF4-FFF2-40B4-BE49-F238E27FC236}">
                <a16:creationId xmlns:a16="http://schemas.microsoft.com/office/drawing/2014/main" id="{6477B8D0-AE1C-4B4B-9754-F118EA83151F}"/>
              </a:ext>
            </a:extLst>
          </p:cNvPr>
          <p:cNvSpPr>
            <a:spLocks noGrp="1"/>
          </p:cNvSpPr>
          <p:nvPr>
            <p:ph type="sldNum" sz="quarter" idx="12"/>
          </p:nvPr>
        </p:nvSpPr>
        <p:spPr/>
        <p:txBody>
          <a:bodyPr/>
          <a:lstStyle/>
          <a:p>
            <a:fld id="{A6832254-50D7-455F-8DA7-100FF613D172}" type="slidenum">
              <a:rPr lang="en-US" smtClean="0"/>
              <a:t>‹#›</a:t>
            </a:fld>
            <a:endParaRPr lang="en-US" dirty="0"/>
          </a:p>
        </p:txBody>
      </p:sp>
    </p:spTree>
    <p:extLst>
      <p:ext uri="{BB962C8B-B14F-4D97-AF65-F5344CB8AC3E}">
        <p14:creationId xmlns:p14="http://schemas.microsoft.com/office/powerpoint/2010/main" val="3257954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C7780-317D-4207-BFFF-4455F1C9F15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0D666C9-41B1-4CE3-8B29-EC9F2FEA633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F54E967-498A-4C9F-9964-F3597223DC62}"/>
              </a:ext>
            </a:extLst>
          </p:cNvPr>
          <p:cNvSpPr>
            <a:spLocks noGrp="1"/>
          </p:cNvSpPr>
          <p:nvPr>
            <p:ph type="dt" sz="half" idx="10"/>
          </p:nvPr>
        </p:nvSpPr>
        <p:spPr/>
        <p:txBody>
          <a:bodyPr/>
          <a:lstStyle/>
          <a:p>
            <a:fld id="{76ACF606-123D-444B-8E1F-5BF6350F5CD0}" type="datetime1">
              <a:rPr lang="en-US" smtClean="0"/>
              <a:t>1/20/2022</a:t>
            </a:fld>
            <a:endParaRPr lang="en-US" dirty="0"/>
          </a:p>
        </p:txBody>
      </p:sp>
      <p:sp>
        <p:nvSpPr>
          <p:cNvPr id="5" name="Footer Placeholder 4">
            <a:extLst>
              <a:ext uri="{FF2B5EF4-FFF2-40B4-BE49-F238E27FC236}">
                <a16:creationId xmlns:a16="http://schemas.microsoft.com/office/drawing/2014/main" id="{E93A8587-9E3F-4A88-9651-C9BD7B965C4B}"/>
              </a:ext>
            </a:extLst>
          </p:cNvPr>
          <p:cNvSpPr>
            <a:spLocks noGrp="1"/>
          </p:cNvSpPr>
          <p:nvPr>
            <p:ph type="ftr" sz="quarter" idx="11"/>
          </p:nvPr>
        </p:nvSpPr>
        <p:spPr/>
        <p:txBody>
          <a:bodyPr/>
          <a:lstStyle/>
          <a:p>
            <a:r>
              <a:rPr lang="en-US" dirty="0"/>
              <a:t>Ohsfeldt - Dramaturgy through Mulan</a:t>
            </a:r>
          </a:p>
        </p:txBody>
      </p:sp>
      <p:sp>
        <p:nvSpPr>
          <p:cNvPr id="6" name="Slide Number Placeholder 5">
            <a:extLst>
              <a:ext uri="{FF2B5EF4-FFF2-40B4-BE49-F238E27FC236}">
                <a16:creationId xmlns:a16="http://schemas.microsoft.com/office/drawing/2014/main" id="{B12C3598-F464-4E87-A2AA-B2B1AD96DDE9}"/>
              </a:ext>
            </a:extLst>
          </p:cNvPr>
          <p:cNvSpPr>
            <a:spLocks noGrp="1"/>
          </p:cNvSpPr>
          <p:nvPr>
            <p:ph type="sldNum" sz="quarter" idx="12"/>
          </p:nvPr>
        </p:nvSpPr>
        <p:spPr/>
        <p:txBody>
          <a:bodyPr/>
          <a:lstStyle/>
          <a:p>
            <a:fld id="{A6832254-50D7-455F-8DA7-100FF613D172}" type="slidenum">
              <a:rPr lang="en-US" smtClean="0"/>
              <a:t>‹#›</a:t>
            </a:fld>
            <a:endParaRPr lang="en-US" dirty="0"/>
          </a:p>
        </p:txBody>
      </p:sp>
    </p:spTree>
    <p:extLst>
      <p:ext uri="{BB962C8B-B14F-4D97-AF65-F5344CB8AC3E}">
        <p14:creationId xmlns:p14="http://schemas.microsoft.com/office/powerpoint/2010/main" val="4198521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D3500-5D60-4646-BA88-F4BD4ABD0A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9E36CC4-DB74-43B3-BE45-EB4E901A026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C678433-11B1-4F04-9C0D-8458F2D6771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8B1853E-CD10-4EE3-B0F0-DAC9C93882EA}"/>
              </a:ext>
            </a:extLst>
          </p:cNvPr>
          <p:cNvSpPr>
            <a:spLocks noGrp="1"/>
          </p:cNvSpPr>
          <p:nvPr>
            <p:ph type="dt" sz="half" idx="10"/>
          </p:nvPr>
        </p:nvSpPr>
        <p:spPr/>
        <p:txBody>
          <a:bodyPr/>
          <a:lstStyle/>
          <a:p>
            <a:fld id="{50ADEEE0-EBE6-4EBE-8473-96FC80094910}" type="datetime1">
              <a:rPr lang="en-US" smtClean="0"/>
              <a:t>1/20/2022</a:t>
            </a:fld>
            <a:endParaRPr lang="en-US" dirty="0"/>
          </a:p>
        </p:txBody>
      </p:sp>
      <p:sp>
        <p:nvSpPr>
          <p:cNvPr id="6" name="Footer Placeholder 5">
            <a:extLst>
              <a:ext uri="{FF2B5EF4-FFF2-40B4-BE49-F238E27FC236}">
                <a16:creationId xmlns:a16="http://schemas.microsoft.com/office/drawing/2014/main" id="{6D2F66F3-8422-44A1-9087-639591A419B9}"/>
              </a:ext>
            </a:extLst>
          </p:cNvPr>
          <p:cNvSpPr>
            <a:spLocks noGrp="1"/>
          </p:cNvSpPr>
          <p:nvPr>
            <p:ph type="ftr" sz="quarter" idx="11"/>
          </p:nvPr>
        </p:nvSpPr>
        <p:spPr/>
        <p:txBody>
          <a:bodyPr/>
          <a:lstStyle/>
          <a:p>
            <a:r>
              <a:rPr lang="en-US" dirty="0"/>
              <a:t>Ohsfeldt - Dramaturgy through Mulan</a:t>
            </a:r>
          </a:p>
        </p:txBody>
      </p:sp>
      <p:sp>
        <p:nvSpPr>
          <p:cNvPr id="7" name="Slide Number Placeholder 6">
            <a:extLst>
              <a:ext uri="{FF2B5EF4-FFF2-40B4-BE49-F238E27FC236}">
                <a16:creationId xmlns:a16="http://schemas.microsoft.com/office/drawing/2014/main" id="{1A3FF901-DC6B-4E1A-B326-2BD055AC4A2F}"/>
              </a:ext>
            </a:extLst>
          </p:cNvPr>
          <p:cNvSpPr>
            <a:spLocks noGrp="1"/>
          </p:cNvSpPr>
          <p:nvPr>
            <p:ph type="sldNum" sz="quarter" idx="12"/>
          </p:nvPr>
        </p:nvSpPr>
        <p:spPr/>
        <p:txBody>
          <a:bodyPr/>
          <a:lstStyle/>
          <a:p>
            <a:fld id="{A6832254-50D7-455F-8DA7-100FF613D172}" type="slidenum">
              <a:rPr lang="en-US" smtClean="0"/>
              <a:t>‹#›</a:t>
            </a:fld>
            <a:endParaRPr lang="en-US" dirty="0"/>
          </a:p>
        </p:txBody>
      </p:sp>
    </p:spTree>
    <p:extLst>
      <p:ext uri="{BB962C8B-B14F-4D97-AF65-F5344CB8AC3E}">
        <p14:creationId xmlns:p14="http://schemas.microsoft.com/office/powerpoint/2010/main" val="1043441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8D677-C1E9-4AF2-9441-6B0A9313FA5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8B282F-0610-4A61-AD3C-F52C2AAE1A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09AC643-C0A2-4604-9E54-20361B0904E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5F6C9F7-274E-47A1-8C45-569415990F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E29573A-C5CB-4658-993A-4671C55BA5C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CEC0F3A-00FC-4F41-8A3A-3D559CF3E86D}"/>
              </a:ext>
            </a:extLst>
          </p:cNvPr>
          <p:cNvSpPr>
            <a:spLocks noGrp="1"/>
          </p:cNvSpPr>
          <p:nvPr>
            <p:ph type="dt" sz="half" idx="10"/>
          </p:nvPr>
        </p:nvSpPr>
        <p:spPr/>
        <p:txBody>
          <a:bodyPr/>
          <a:lstStyle/>
          <a:p>
            <a:fld id="{AFE84677-775D-4D3B-AEAE-356C0E522198}" type="datetime1">
              <a:rPr lang="en-US" smtClean="0"/>
              <a:t>1/20/2022</a:t>
            </a:fld>
            <a:endParaRPr lang="en-US" dirty="0"/>
          </a:p>
        </p:txBody>
      </p:sp>
      <p:sp>
        <p:nvSpPr>
          <p:cNvPr id="8" name="Footer Placeholder 7">
            <a:extLst>
              <a:ext uri="{FF2B5EF4-FFF2-40B4-BE49-F238E27FC236}">
                <a16:creationId xmlns:a16="http://schemas.microsoft.com/office/drawing/2014/main" id="{050094C4-0A4F-4E31-9C9D-FA1E50FC5B62}"/>
              </a:ext>
            </a:extLst>
          </p:cNvPr>
          <p:cNvSpPr>
            <a:spLocks noGrp="1"/>
          </p:cNvSpPr>
          <p:nvPr>
            <p:ph type="ftr" sz="quarter" idx="11"/>
          </p:nvPr>
        </p:nvSpPr>
        <p:spPr/>
        <p:txBody>
          <a:bodyPr/>
          <a:lstStyle/>
          <a:p>
            <a:r>
              <a:rPr lang="en-US" dirty="0"/>
              <a:t>Ohsfeldt - Dramaturgy through Mulan</a:t>
            </a:r>
          </a:p>
        </p:txBody>
      </p:sp>
      <p:sp>
        <p:nvSpPr>
          <p:cNvPr id="9" name="Slide Number Placeholder 8">
            <a:extLst>
              <a:ext uri="{FF2B5EF4-FFF2-40B4-BE49-F238E27FC236}">
                <a16:creationId xmlns:a16="http://schemas.microsoft.com/office/drawing/2014/main" id="{292F903B-A9B2-4C62-BACC-3DDE3E76AE69}"/>
              </a:ext>
            </a:extLst>
          </p:cNvPr>
          <p:cNvSpPr>
            <a:spLocks noGrp="1"/>
          </p:cNvSpPr>
          <p:nvPr>
            <p:ph type="sldNum" sz="quarter" idx="12"/>
          </p:nvPr>
        </p:nvSpPr>
        <p:spPr/>
        <p:txBody>
          <a:bodyPr/>
          <a:lstStyle/>
          <a:p>
            <a:fld id="{A6832254-50D7-455F-8DA7-100FF613D172}" type="slidenum">
              <a:rPr lang="en-US" smtClean="0"/>
              <a:t>‹#›</a:t>
            </a:fld>
            <a:endParaRPr lang="en-US" dirty="0"/>
          </a:p>
        </p:txBody>
      </p:sp>
    </p:spTree>
    <p:extLst>
      <p:ext uri="{BB962C8B-B14F-4D97-AF65-F5344CB8AC3E}">
        <p14:creationId xmlns:p14="http://schemas.microsoft.com/office/powerpoint/2010/main" val="894023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024AC-7D7B-47D5-A063-59586B22074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61DB799-EDE1-4456-8607-070D7F1D69C2}"/>
              </a:ext>
            </a:extLst>
          </p:cNvPr>
          <p:cNvSpPr>
            <a:spLocks noGrp="1"/>
          </p:cNvSpPr>
          <p:nvPr>
            <p:ph type="dt" sz="half" idx="10"/>
          </p:nvPr>
        </p:nvSpPr>
        <p:spPr/>
        <p:txBody>
          <a:bodyPr/>
          <a:lstStyle/>
          <a:p>
            <a:fld id="{4283E060-B9DD-4C19-97A5-CDC65A8EE296}" type="datetime1">
              <a:rPr lang="en-US" smtClean="0"/>
              <a:t>1/20/2022</a:t>
            </a:fld>
            <a:endParaRPr lang="en-US" dirty="0"/>
          </a:p>
        </p:txBody>
      </p:sp>
      <p:sp>
        <p:nvSpPr>
          <p:cNvPr id="4" name="Footer Placeholder 3">
            <a:extLst>
              <a:ext uri="{FF2B5EF4-FFF2-40B4-BE49-F238E27FC236}">
                <a16:creationId xmlns:a16="http://schemas.microsoft.com/office/drawing/2014/main" id="{6F613806-B054-424D-9761-D1C511EB5135}"/>
              </a:ext>
            </a:extLst>
          </p:cNvPr>
          <p:cNvSpPr>
            <a:spLocks noGrp="1"/>
          </p:cNvSpPr>
          <p:nvPr>
            <p:ph type="ftr" sz="quarter" idx="11"/>
          </p:nvPr>
        </p:nvSpPr>
        <p:spPr/>
        <p:txBody>
          <a:bodyPr/>
          <a:lstStyle/>
          <a:p>
            <a:r>
              <a:rPr lang="en-US" dirty="0"/>
              <a:t>Ohsfeldt - Dramaturgy through Mulan</a:t>
            </a:r>
          </a:p>
        </p:txBody>
      </p:sp>
      <p:sp>
        <p:nvSpPr>
          <p:cNvPr id="5" name="Slide Number Placeholder 4">
            <a:extLst>
              <a:ext uri="{FF2B5EF4-FFF2-40B4-BE49-F238E27FC236}">
                <a16:creationId xmlns:a16="http://schemas.microsoft.com/office/drawing/2014/main" id="{4BCE4765-713A-4D5C-AEF7-6ADA451427F1}"/>
              </a:ext>
            </a:extLst>
          </p:cNvPr>
          <p:cNvSpPr>
            <a:spLocks noGrp="1"/>
          </p:cNvSpPr>
          <p:nvPr>
            <p:ph type="sldNum" sz="quarter" idx="12"/>
          </p:nvPr>
        </p:nvSpPr>
        <p:spPr/>
        <p:txBody>
          <a:bodyPr/>
          <a:lstStyle/>
          <a:p>
            <a:fld id="{A6832254-50D7-455F-8DA7-100FF613D172}" type="slidenum">
              <a:rPr lang="en-US" smtClean="0"/>
              <a:t>‹#›</a:t>
            </a:fld>
            <a:endParaRPr lang="en-US" dirty="0"/>
          </a:p>
        </p:txBody>
      </p:sp>
    </p:spTree>
    <p:extLst>
      <p:ext uri="{BB962C8B-B14F-4D97-AF65-F5344CB8AC3E}">
        <p14:creationId xmlns:p14="http://schemas.microsoft.com/office/powerpoint/2010/main" val="2975150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0E3F83F-2DD1-42CE-8FF2-42F22C6863A0}"/>
              </a:ext>
            </a:extLst>
          </p:cNvPr>
          <p:cNvSpPr>
            <a:spLocks noGrp="1"/>
          </p:cNvSpPr>
          <p:nvPr>
            <p:ph type="dt" sz="half" idx="10"/>
          </p:nvPr>
        </p:nvSpPr>
        <p:spPr/>
        <p:txBody>
          <a:bodyPr/>
          <a:lstStyle/>
          <a:p>
            <a:fld id="{F0DDB6C1-7918-47CF-85F6-29B95A336DE6}" type="datetime1">
              <a:rPr lang="en-US" smtClean="0"/>
              <a:t>1/20/2022</a:t>
            </a:fld>
            <a:endParaRPr lang="en-US" dirty="0"/>
          </a:p>
        </p:txBody>
      </p:sp>
      <p:sp>
        <p:nvSpPr>
          <p:cNvPr id="3" name="Footer Placeholder 2">
            <a:extLst>
              <a:ext uri="{FF2B5EF4-FFF2-40B4-BE49-F238E27FC236}">
                <a16:creationId xmlns:a16="http://schemas.microsoft.com/office/drawing/2014/main" id="{ABAC0242-E799-44E2-B882-33E604F2D6C8}"/>
              </a:ext>
            </a:extLst>
          </p:cNvPr>
          <p:cNvSpPr>
            <a:spLocks noGrp="1"/>
          </p:cNvSpPr>
          <p:nvPr>
            <p:ph type="ftr" sz="quarter" idx="11"/>
          </p:nvPr>
        </p:nvSpPr>
        <p:spPr/>
        <p:txBody>
          <a:bodyPr/>
          <a:lstStyle/>
          <a:p>
            <a:r>
              <a:rPr lang="en-US" dirty="0"/>
              <a:t>Ohsfeldt - Dramaturgy through Mulan</a:t>
            </a:r>
          </a:p>
        </p:txBody>
      </p:sp>
      <p:sp>
        <p:nvSpPr>
          <p:cNvPr id="4" name="Slide Number Placeholder 3">
            <a:extLst>
              <a:ext uri="{FF2B5EF4-FFF2-40B4-BE49-F238E27FC236}">
                <a16:creationId xmlns:a16="http://schemas.microsoft.com/office/drawing/2014/main" id="{CC770CD4-73BE-432C-8E2F-42B6B617C7E1}"/>
              </a:ext>
            </a:extLst>
          </p:cNvPr>
          <p:cNvSpPr>
            <a:spLocks noGrp="1"/>
          </p:cNvSpPr>
          <p:nvPr>
            <p:ph type="sldNum" sz="quarter" idx="12"/>
          </p:nvPr>
        </p:nvSpPr>
        <p:spPr/>
        <p:txBody>
          <a:bodyPr/>
          <a:lstStyle/>
          <a:p>
            <a:fld id="{A6832254-50D7-455F-8DA7-100FF613D172}" type="slidenum">
              <a:rPr lang="en-US" smtClean="0"/>
              <a:t>‹#›</a:t>
            </a:fld>
            <a:endParaRPr lang="en-US" dirty="0"/>
          </a:p>
        </p:txBody>
      </p:sp>
    </p:spTree>
    <p:extLst>
      <p:ext uri="{BB962C8B-B14F-4D97-AF65-F5344CB8AC3E}">
        <p14:creationId xmlns:p14="http://schemas.microsoft.com/office/powerpoint/2010/main" val="1238460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FD9559-A3BD-4148-8005-7F99C961D1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0A7D168-79D6-46AF-92EB-D76385A6CE3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F3332B1-C16A-4305-9CAA-BEE37DC9B9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0453BFF-09CC-48C7-A76A-F584EBEA37DB}"/>
              </a:ext>
            </a:extLst>
          </p:cNvPr>
          <p:cNvSpPr>
            <a:spLocks noGrp="1"/>
          </p:cNvSpPr>
          <p:nvPr>
            <p:ph type="dt" sz="half" idx="10"/>
          </p:nvPr>
        </p:nvSpPr>
        <p:spPr/>
        <p:txBody>
          <a:bodyPr/>
          <a:lstStyle/>
          <a:p>
            <a:fld id="{85370CCB-5F96-4EA3-8EF8-E17B33C6E52F}" type="datetime1">
              <a:rPr lang="en-US" smtClean="0"/>
              <a:t>1/20/2022</a:t>
            </a:fld>
            <a:endParaRPr lang="en-US" dirty="0"/>
          </a:p>
        </p:txBody>
      </p:sp>
      <p:sp>
        <p:nvSpPr>
          <p:cNvPr id="6" name="Footer Placeholder 5">
            <a:extLst>
              <a:ext uri="{FF2B5EF4-FFF2-40B4-BE49-F238E27FC236}">
                <a16:creationId xmlns:a16="http://schemas.microsoft.com/office/drawing/2014/main" id="{790C0650-A434-4399-8568-743E70094902}"/>
              </a:ext>
            </a:extLst>
          </p:cNvPr>
          <p:cNvSpPr>
            <a:spLocks noGrp="1"/>
          </p:cNvSpPr>
          <p:nvPr>
            <p:ph type="ftr" sz="quarter" idx="11"/>
          </p:nvPr>
        </p:nvSpPr>
        <p:spPr/>
        <p:txBody>
          <a:bodyPr/>
          <a:lstStyle/>
          <a:p>
            <a:r>
              <a:rPr lang="en-US" dirty="0"/>
              <a:t>Ohsfeldt - Dramaturgy through Mulan</a:t>
            </a:r>
          </a:p>
        </p:txBody>
      </p:sp>
      <p:sp>
        <p:nvSpPr>
          <p:cNvPr id="7" name="Slide Number Placeholder 6">
            <a:extLst>
              <a:ext uri="{FF2B5EF4-FFF2-40B4-BE49-F238E27FC236}">
                <a16:creationId xmlns:a16="http://schemas.microsoft.com/office/drawing/2014/main" id="{F895E49E-BCEA-46D8-BE5B-DC0D30A75A13}"/>
              </a:ext>
            </a:extLst>
          </p:cNvPr>
          <p:cNvSpPr>
            <a:spLocks noGrp="1"/>
          </p:cNvSpPr>
          <p:nvPr>
            <p:ph type="sldNum" sz="quarter" idx="12"/>
          </p:nvPr>
        </p:nvSpPr>
        <p:spPr/>
        <p:txBody>
          <a:bodyPr/>
          <a:lstStyle/>
          <a:p>
            <a:fld id="{A6832254-50D7-455F-8DA7-100FF613D172}" type="slidenum">
              <a:rPr lang="en-US" smtClean="0"/>
              <a:t>‹#›</a:t>
            </a:fld>
            <a:endParaRPr lang="en-US" dirty="0"/>
          </a:p>
        </p:txBody>
      </p:sp>
    </p:spTree>
    <p:extLst>
      <p:ext uri="{BB962C8B-B14F-4D97-AF65-F5344CB8AC3E}">
        <p14:creationId xmlns:p14="http://schemas.microsoft.com/office/powerpoint/2010/main" val="2594935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C0B82-CB21-4A8D-9402-DF87FDE41F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ECDE414-DD0F-4068-A30B-1AFC85DA091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8DFF7210-72CB-4291-AEAE-5824B42596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E9B52D6-328F-44F7-94A9-D3F8686A95F0}"/>
              </a:ext>
            </a:extLst>
          </p:cNvPr>
          <p:cNvSpPr>
            <a:spLocks noGrp="1"/>
          </p:cNvSpPr>
          <p:nvPr>
            <p:ph type="dt" sz="half" idx="10"/>
          </p:nvPr>
        </p:nvSpPr>
        <p:spPr/>
        <p:txBody>
          <a:bodyPr/>
          <a:lstStyle/>
          <a:p>
            <a:fld id="{93817C45-2E3B-4444-BFBB-BB618DF4FF09}" type="datetime1">
              <a:rPr lang="en-US" smtClean="0"/>
              <a:t>1/20/2022</a:t>
            </a:fld>
            <a:endParaRPr lang="en-US" dirty="0"/>
          </a:p>
        </p:txBody>
      </p:sp>
      <p:sp>
        <p:nvSpPr>
          <p:cNvPr id="6" name="Footer Placeholder 5">
            <a:extLst>
              <a:ext uri="{FF2B5EF4-FFF2-40B4-BE49-F238E27FC236}">
                <a16:creationId xmlns:a16="http://schemas.microsoft.com/office/drawing/2014/main" id="{6D954250-2E57-44A9-A223-DA2C800C2486}"/>
              </a:ext>
            </a:extLst>
          </p:cNvPr>
          <p:cNvSpPr>
            <a:spLocks noGrp="1"/>
          </p:cNvSpPr>
          <p:nvPr>
            <p:ph type="ftr" sz="quarter" idx="11"/>
          </p:nvPr>
        </p:nvSpPr>
        <p:spPr/>
        <p:txBody>
          <a:bodyPr/>
          <a:lstStyle/>
          <a:p>
            <a:r>
              <a:rPr lang="en-US" dirty="0"/>
              <a:t>Ohsfeldt - Dramaturgy through Mulan</a:t>
            </a:r>
          </a:p>
        </p:txBody>
      </p:sp>
      <p:sp>
        <p:nvSpPr>
          <p:cNvPr id="7" name="Slide Number Placeholder 6">
            <a:extLst>
              <a:ext uri="{FF2B5EF4-FFF2-40B4-BE49-F238E27FC236}">
                <a16:creationId xmlns:a16="http://schemas.microsoft.com/office/drawing/2014/main" id="{DF384B01-3D0E-44C4-93DB-DA7BF42FC2A7}"/>
              </a:ext>
            </a:extLst>
          </p:cNvPr>
          <p:cNvSpPr>
            <a:spLocks noGrp="1"/>
          </p:cNvSpPr>
          <p:nvPr>
            <p:ph type="sldNum" sz="quarter" idx="12"/>
          </p:nvPr>
        </p:nvSpPr>
        <p:spPr/>
        <p:txBody>
          <a:bodyPr/>
          <a:lstStyle/>
          <a:p>
            <a:fld id="{A6832254-50D7-455F-8DA7-100FF613D172}" type="slidenum">
              <a:rPr lang="en-US" smtClean="0"/>
              <a:t>‹#›</a:t>
            </a:fld>
            <a:endParaRPr lang="en-US" dirty="0"/>
          </a:p>
        </p:txBody>
      </p:sp>
    </p:spTree>
    <p:extLst>
      <p:ext uri="{BB962C8B-B14F-4D97-AF65-F5344CB8AC3E}">
        <p14:creationId xmlns:p14="http://schemas.microsoft.com/office/powerpoint/2010/main" val="29909456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B0DE432-0142-4F9F-AE6D-6F70AA2F349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C22135F-52B6-4DF3-9552-C26FAFDDD17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17829F-845F-41FA-A045-28AD479043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460535-6FD5-4A6C-9490-F1D3E45A0A7D}" type="datetime1">
              <a:rPr lang="en-US" smtClean="0"/>
              <a:t>1/20/2022</a:t>
            </a:fld>
            <a:endParaRPr lang="en-US" dirty="0"/>
          </a:p>
        </p:txBody>
      </p:sp>
      <p:sp>
        <p:nvSpPr>
          <p:cNvPr id="5" name="Footer Placeholder 4">
            <a:extLst>
              <a:ext uri="{FF2B5EF4-FFF2-40B4-BE49-F238E27FC236}">
                <a16:creationId xmlns:a16="http://schemas.microsoft.com/office/drawing/2014/main" id="{5C911D22-9B8C-4F3D-999A-C2B64948F2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Ohsfeldt - Dramaturgy through Mulan</a:t>
            </a:r>
          </a:p>
        </p:txBody>
      </p:sp>
      <p:sp>
        <p:nvSpPr>
          <p:cNvPr id="6" name="Slide Number Placeholder 5">
            <a:extLst>
              <a:ext uri="{FF2B5EF4-FFF2-40B4-BE49-F238E27FC236}">
                <a16:creationId xmlns:a16="http://schemas.microsoft.com/office/drawing/2014/main" id="{E6FBD5C5-C91A-4F54-AEE7-3AE5E2B0AE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832254-50D7-455F-8DA7-100FF613D172}" type="slidenum">
              <a:rPr lang="en-US" smtClean="0"/>
              <a:t>‹#›</a:t>
            </a:fld>
            <a:endParaRPr lang="en-US" dirty="0"/>
          </a:p>
        </p:txBody>
      </p:sp>
    </p:spTree>
    <p:extLst>
      <p:ext uri="{BB962C8B-B14F-4D97-AF65-F5344CB8AC3E}">
        <p14:creationId xmlns:p14="http://schemas.microsoft.com/office/powerpoint/2010/main" val="25143010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ohsfeldt@tamu.ed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hyperlink" Target="https://youtu.be/RTWhvp_OD6s" TargetMode="External"/><Relationship Id="rId3" Type="http://schemas.openxmlformats.org/officeDocument/2006/relationships/hyperlink" Target="https://youtu.be/ZrX1XKtShSI" TargetMode="External"/><Relationship Id="rId7" Type="http://schemas.openxmlformats.org/officeDocument/2006/relationships/hyperlink" Target="https://youtu.be/zPUe7O3ODHQ"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hyperlink" Target="https://youtu.be/-7jWt3JvJto" TargetMode="External"/><Relationship Id="rId5" Type="http://schemas.openxmlformats.org/officeDocument/2006/relationships/hyperlink" Target="https://youtu.be/yOL-EJZjmp0" TargetMode="External"/><Relationship Id="rId4" Type="http://schemas.openxmlformats.org/officeDocument/2006/relationships/hyperlink" Target="https://youtu.be/tTUZswZHsWQ"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youtu.be/lGGXsm0a5s0"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youtu.be/TVcLIfSC4OE"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E0477-9825-4CE2-B5BC-D62343C819D3}"/>
              </a:ext>
            </a:extLst>
          </p:cNvPr>
          <p:cNvSpPr>
            <a:spLocks noGrp="1"/>
          </p:cNvSpPr>
          <p:nvPr>
            <p:ph type="ctrTitle"/>
          </p:nvPr>
        </p:nvSpPr>
        <p:spPr/>
        <p:txBody>
          <a:bodyPr>
            <a:normAutofit fontScale="90000"/>
          </a:bodyPr>
          <a:lstStyle/>
          <a:p>
            <a:r>
              <a:rPr lang="en-US" dirty="0"/>
              <a:t>Understanding Goffman’s Dramaturgy through Disney’s </a:t>
            </a:r>
            <a:r>
              <a:rPr lang="en-US" i="1" dirty="0"/>
              <a:t>Mulan </a:t>
            </a:r>
            <a:r>
              <a:rPr lang="en-US" dirty="0"/>
              <a:t>(1998)</a:t>
            </a:r>
          </a:p>
        </p:txBody>
      </p:sp>
      <p:sp>
        <p:nvSpPr>
          <p:cNvPr id="3" name="Subtitle 2">
            <a:extLst>
              <a:ext uri="{FF2B5EF4-FFF2-40B4-BE49-F238E27FC236}">
                <a16:creationId xmlns:a16="http://schemas.microsoft.com/office/drawing/2014/main" id="{AE8A2034-0983-43E7-A943-94AE30B226C6}"/>
              </a:ext>
            </a:extLst>
          </p:cNvPr>
          <p:cNvSpPr>
            <a:spLocks noGrp="1"/>
          </p:cNvSpPr>
          <p:nvPr>
            <p:ph type="subTitle" idx="1"/>
          </p:nvPr>
        </p:nvSpPr>
        <p:spPr/>
        <p:txBody>
          <a:bodyPr>
            <a:normAutofit lnSpcReduction="10000"/>
          </a:bodyPr>
          <a:lstStyle/>
          <a:p>
            <a:r>
              <a:rPr lang="en-US" dirty="0"/>
              <a:t>Lesson Designed By</a:t>
            </a:r>
          </a:p>
          <a:p>
            <a:r>
              <a:rPr lang="en-US" dirty="0"/>
              <a:t>Mike Ohsfeldt</a:t>
            </a:r>
          </a:p>
          <a:p>
            <a:r>
              <a:rPr lang="en-US" dirty="0"/>
              <a:t>Texas A&amp;M University</a:t>
            </a:r>
          </a:p>
          <a:p>
            <a:r>
              <a:rPr lang="en-US" dirty="0">
                <a:hlinkClick r:id="rId2"/>
              </a:rPr>
              <a:t>mohsfeldt@tamu.edu</a:t>
            </a:r>
            <a:r>
              <a:rPr lang="en-US" dirty="0"/>
              <a:t> </a:t>
            </a:r>
          </a:p>
        </p:txBody>
      </p:sp>
    </p:spTree>
    <p:extLst>
      <p:ext uri="{BB962C8B-B14F-4D97-AF65-F5344CB8AC3E}">
        <p14:creationId xmlns:p14="http://schemas.microsoft.com/office/powerpoint/2010/main" val="31592586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801E0-4591-4CAD-A69A-94D3AFDB825E}"/>
              </a:ext>
            </a:extLst>
          </p:cNvPr>
          <p:cNvSpPr>
            <a:spLocks noGrp="1"/>
          </p:cNvSpPr>
          <p:nvPr>
            <p:ph type="title"/>
          </p:nvPr>
        </p:nvSpPr>
        <p:spPr/>
        <p:txBody>
          <a:bodyPr>
            <a:normAutofit/>
          </a:bodyPr>
          <a:lstStyle/>
          <a:p>
            <a:r>
              <a:rPr lang="en-US" i="1" dirty="0"/>
              <a:t>Mulan </a:t>
            </a:r>
            <a:r>
              <a:rPr lang="en-US" dirty="0"/>
              <a:t>(1998) – “I’ll Make a Man Out of You”</a:t>
            </a:r>
          </a:p>
        </p:txBody>
      </p:sp>
      <p:sp>
        <p:nvSpPr>
          <p:cNvPr id="3" name="Content Placeholder 2">
            <a:extLst>
              <a:ext uri="{FF2B5EF4-FFF2-40B4-BE49-F238E27FC236}">
                <a16:creationId xmlns:a16="http://schemas.microsoft.com/office/drawing/2014/main" id="{A68FA563-00F0-4BD2-821D-F38345D211C2}"/>
              </a:ext>
            </a:extLst>
          </p:cNvPr>
          <p:cNvSpPr>
            <a:spLocks noGrp="1"/>
          </p:cNvSpPr>
          <p:nvPr>
            <p:ph idx="1"/>
          </p:nvPr>
        </p:nvSpPr>
        <p:spPr/>
        <p:txBody>
          <a:bodyPr>
            <a:normAutofit fontScale="85000" lnSpcReduction="20000"/>
          </a:bodyPr>
          <a:lstStyle/>
          <a:p>
            <a:r>
              <a:rPr lang="en-US" dirty="0"/>
              <a:t>Preparing for future performances through socialization.</a:t>
            </a:r>
          </a:p>
          <a:p>
            <a:pPr lvl="1"/>
            <a:r>
              <a:rPr lang="en-US" dirty="0"/>
              <a:t>Is training a backstage or frontstage activity? Why?</a:t>
            </a:r>
          </a:p>
          <a:p>
            <a:pPr lvl="1"/>
            <a:r>
              <a:rPr lang="en-US" dirty="0"/>
              <a:t> What is Shang’s dramaturgical role?</a:t>
            </a:r>
          </a:p>
          <a:p>
            <a:r>
              <a:rPr lang="en-US" dirty="0"/>
              <a:t>What performance is Mulan giving as Ping?</a:t>
            </a:r>
          </a:p>
          <a:p>
            <a:r>
              <a:rPr lang="en-US" dirty="0"/>
              <a:t>How is there a layering of backstages?</a:t>
            </a:r>
          </a:p>
          <a:p>
            <a:r>
              <a:rPr lang="en-US" dirty="0"/>
              <a:t>What is the dramaturgical function of the single lines of commentary in the song from characters other than Shang?</a:t>
            </a:r>
          </a:p>
          <a:p>
            <a:pPr lvl="1"/>
            <a:r>
              <a:rPr lang="en-US" dirty="0"/>
              <a:t>What messages do those comments convey?</a:t>
            </a:r>
          </a:p>
          <a:p>
            <a:pPr lvl="1"/>
            <a:r>
              <a:rPr lang="en-US" dirty="0"/>
              <a:t>Whose comment stands out most to you?</a:t>
            </a:r>
          </a:p>
          <a:p>
            <a:r>
              <a:rPr lang="en-US" dirty="0"/>
              <a:t>What does being a ‘man’ mean here in this context?</a:t>
            </a:r>
          </a:p>
          <a:p>
            <a:r>
              <a:rPr lang="en-US" dirty="0"/>
              <a:t>What changes occur in roles and performances during this scene? </a:t>
            </a:r>
          </a:p>
          <a:p>
            <a:pPr lvl="1"/>
            <a:r>
              <a:rPr lang="en-US" dirty="0"/>
              <a:t>Why do those changes occur?</a:t>
            </a:r>
          </a:p>
          <a:p>
            <a:r>
              <a:rPr lang="en-US" dirty="0"/>
              <a:t>What about the brief reprise later in the film? What messages does that convey?</a:t>
            </a:r>
          </a:p>
        </p:txBody>
      </p:sp>
      <p:sp>
        <p:nvSpPr>
          <p:cNvPr id="4" name="Footer Placeholder 3">
            <a:extLst>
              <a:ext uri="{FF2B5EF4-FFF2-40B4-BE49-F238E27FC236}">
                <a16:creationId xmlns:a16="http://schemas.microsoft.com/office/drawing/2014/main" id="{6A64F1F7-E308-4331-B93B-42BB04B39BEF}"/>
              </a:ext>
            </a:extLst>
          </p:cNvPr>
          <p:cNvSpPr>
            <a:spLocks noGrp="1"/>
          </p:cNvSpPr>
          <p:nvPr>
            <p:ph type="ftr" sz="quarter" idx="11"/>
          </p:nvPr>
        </p:nvSpPr>
        <p:spPr/>
        <p:txBody>
          <a:bodyPr/>
          <a:lstStyle/>
          <a:p>
            <a:r>
              <a:rPr lang="en-US" dirty="0"/>
              <a:t>Ohsfeldt - Dramaturgy through Mulan</a:t>
            </a:r>
          </a:p>
        </p:txBody>
      </p:sp>
      <p:sp>
        <p:nvSpPr>
          <p:cNvPr id="5" name="Slide Number Placeholder 4">
            <a:extLst>
              <a:ext uri="{FF2B5EF4-FFF2-40B4-BE49-F238E27FC236}">
                <a16:creationId xmlns:a16="http://schemas.microsoft.com/office/drawing/2014/main" id="{F9807C2C-453F-44EB-8324-2A6164AAE21D}"/>
              </a:ext>
            </a:extLst>
          </p:cNvPr>
          <p:cNvSpPr>
            <a:spLocks noGrp="1"/>
          </p:cNvSpPr>
          <p:nvPr>
            <p:ph type="sldNum" sz="quarter" idx="12"/>
          </p:nvPr>
        </p:nvSpPr>
        <p:spPr/>
        <p:txBody>
          <a:bodyPr/>
          <a:lstStyle/>
          <a:p>
            <a:fld id="{A6832254-50D7-455F-8DA7-100FF613D172}" type="slidenum">
              <a:rPr lang="en-US" smtClean="0"/>
              <a:t>10</a:t>
            </a:fld>
            <a:endParaRPr lang="en-US" dirty="0"/>
          </a:p>
        </p:txBody>
      </p:sp>
    </p:spTree>
    <p:extLst>
      <p:ext uri="{BB962C8B-B14F-4D97-AF65-F5344CB8AC3E}">
        <p14:creationId xmlns:p14="http://schemas.microsoft.com/office/powerpoint/2010/main" val="256803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1A0EAF-6997-47E6-98DB-79BEEA6D848F}"/>
              </a:ext>
            </a:extLst>
          </p:cNvPr>
          <p:cNvSpPr>
            <a:spLocks noGrp="1"/>
          </p:cNvSpPr>
          <p:nvPr>
            <p:ph type="title"/>
          </p:nvPr>
        </p:nvSpPr>
        <p:spPr/>
        <p:txBody>
          <a:bodyPr>
            <a:normAutofit/>
          </a:bodyPr>
          <a:lstStyle/>
          <a:p>
            <a:r>
              <a:rPr lang="en-US" dirty="0"/>
              <a:t>Song 4 – “A Girl Worth Fighting For”</a:t>
            </a:r>
          </a:p>
        </p:txBody>
      </p:sp>
      <p:sp>
        <p:nvSpPr>
          <p:cNvPr id="3" name="Content Placeholder 2">
            <a:extLst>
              <a:ext uri="{FF2B5EF4-FFF2-40B4-BE49-F238E27FC236}">
                <a16:creationId xmlns:a16="http://schemas.microsoft.com/office/drawing/2014/main" id="{90710666-53B3-4E86-9932-D42D6C06A823}"/>
              </a:ext>
            </a:extLst>
          </p:cNvPr>
          <p:cNvSpPr>
            <a:spLocks noGrp="1"/>
          </p:cNvSpPr>
          <p:nvPr>
            <p:ph idx="1"/>
          </p:nvPr>
        </p:nvSpPr>
        <p:spPr/>
        <p:txBody>
          <a:bodyPr>
            <a:normAutofit/>
          </a:bodyPr>
          <a:lstStyle/>
          <a:p>
            <a:r>
              <a:rPr lang="en-US" sz="3200" dirty="0"/>
              <a:t>“But when we come home in victory</a:t>
            </a:r>
            <a:br>
              <a:rPr lang="en-US" sz="3200" dirty="0"/>
            </a:br>
            <a:r>
              <a:rPr lang="en-US" sz="3200" dirty="0"/>
              <a:t>They’ll line up at the door</a:t>
            </a:r>
            <a:br>
              <a:rPr lang="en-US" sz="3200" dirty="0"/>
            </a:br>
            <a:r>
              <a:rPr lang="en-US" sz="3200" dirty="0"/>
              <a:t>What do we want?</a:t>
            </a:r>
            <a:br>
              <a:rPr lang="en-US" sz="3200" dirty="0"/>
            </a:br>
            <a:r>
              <a:rPr lang="en-US" sz="3200" dirty="0"/>
              <a:t>A girl worth fighting for</a:t>
            </a:r>
            <a:br>
              <a:rPr lang="en-US" sz="3200" dirty="0"/>
            </a:br>
            <a:r>
              <a:rPr lang="en-US" sz="3200" dirty="0"/>
              <a:t>Wish that I had…</a:t>
            </a:r>
            <a:br>
              <a:rPr lang="en-US" sz="3200" dirty="0"/>
            </a:br>
            <a:r>
              <a:rPr lang="en-US" sz="3200" dirty="0"/>
              <a:t>A girl worth fighting for</a:t>
            </a:r>
            <a:br>
              <a:rPr lang="en-US" sz="3200" dirty="0"/>
            </a:br>
            <a:r>
              <a:rPr lang="en-US" sz="3200" dirty="0"/>
              <a:t>A girl worth fighting—”</a:t>
            </a:r>
          </a:p>
          <a:p>
            <a:r>
              <a:rPr lang="en-US" sz="3200" dirty="0"/>
              <a:t>What is your interpretation or analysis of this song?</a:t>
            </a:r>
          </a:p>
        </p:txBody>
      </p:sp>
      <p:sp>
        <p:nvSpPr>
          <p:cNvPr id="4" name="Footer Placeholder 3">
            <a:extLst>
              <a:ext uri="{FF2B5EF4-FFF2-40B4-BE49-F238E27FC236}">
                <a16:creationId xmlns:a16="http://schemas.microsoft.com/office/drawing/2014/main" id="{F932979F-04E3-472B-AA06-2F46E929EAD1}"/>
              </a:ext>
            </a:extLst>
          </p:cNvPr>
          <p:cNvSpPr>
            <a:spLocks noGrp="1"/>
          </p:cNvSpPr>
          <p:nvPr>
            <p:ph type="ftr" sz="quarter" idx="11"/>
          </p:nvPr>
        </p:nvSpPr>
        <p:spPr/>
        <p:txBody>
          <a:bodyPr/>
          <a:lstStyle/>
          <a:p>
            <a:r>
              <a:rPr lang="en-US" dirty="0"/>
              <a:t>Ohsfeldt - Dramaturgy through Mulan</a:t>
            </a:r>
          </a:p>
        </p:txBody>
      </p:sp>
      <p:sp>
        <p:nvSpPr>
          <p:cNvPr id="5" name="Slide Number Placeholder 4">
            <a:extLst>
              <a:ext uri="{FF2B5EF4-FFF2-40B4-BE49-F238E27FC236}">
                <a16:creationId xmlns:a16="http://schemas.microsoft.com/office/drawing/2014/main" id="{7FE8A48A-2A84-4B05-B695-259CA95A6218}"/>
              </a:ext>
            </a:extLst>
          </p:cNvPr>
          <p:cNvSpPr>
            <a:spLocks noGrp="1"/>
          </p:cNvSpPr>
          <p:nvPr>
            <p:ph type="sldNum" sz="quarter" idx="12"/>
          </p:nvPr>
        </p:nvSpPr>
        <p:spPr/>
        <p:txBody>
          <a:bodyPr/>
          <a:lstStyle/>
          <a:p>
            <a:fld id="{A6832254-50D7-455F-8DA7-100FF613D172}" type="slidenum">
              <a:rPr lang="en-US" smtClean="0"/>
              <a:t>11</a:t>
            </a:fld>
            <a:endParaRPr lang="en-US" dirty="0"/>
          </a:p>
        </p:txBody>
      </p:sp>
    </p:spTree>
    <p:extLst>
      <p:ext uri="{BB962C8B-B14F-4D97-AF65-F5344CB8AC3E}">
        <p14:creationId xmlns:p14="http://schemas.microsoft.com/office/powerpoint/2010/main" val="3766206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51AA0E-F16D-443F-9686-E4E552E9A710}"/>
              </a:ext>
            </a:extLst>
          </p:cNvPr>
          <p:cNvSpPr>
            <a:spLocks noGrp="1"/>
          </p:cNvSpPr>
          <p:nvPr>
            <p:ph type="title"/>
          </p:nvPr>
        </p:nvSpPr>
        <p:spPr/>
        <p:txBody>
          <a:bodyPr/>
          <a:lstStyle/>
          <a:p>
            <a:r>
              <a:rPr lang="en-US" i="1" dirty="0"/>
              <a:t>Mulan</a:t>
            </a:r>
            <a:r>
              <a:rPr lang="en-US" dirty="0"/>
              <a:t> (1998) – “A Girl Worth Fighting For”</a:t>
            </a:r>
            <a:endParaRPr lang="en-US" i="1" dirty="0"/>
          </a:p>
        </p:txBody>
      </p:sp>
      <p:sp>
        <p:nvSpPr>
          <p:cNvPr id="3" name="Content Placeholder 2">
            <a:extLst>
              <a:ext uri="{FF2B5EF4-FFF2-40B4-BE49-F238E27FC236}">
                <a16:creationId xmlns:a16="http://schemas.microsoft.com/office/drawing/2014/main" id="{B7887F29-0C66-46C5-8FEC-14BAECA1A39A}"/>
              </a:ext>
            </a:extLst>
          </p:cNvPr>
          <p:cNvSpPr>
            <a:spLocks noGrp="1"/>
          </p:cNvSpPr>
          <p:nvPr>
            <p:ph idx="1"/>
          </p:nvPr>
        </p:nvSpPr>
        <p:spPr/>
        <p:txBody>
          <a:bodyPr>
            <a:normAutofit fontScale="92500" lnSpcReduction="20000"/>
          </a:bodyPr>
          <a:lstStyle/>
          <a:p>
            <a:r>
              <a:rPr lang="en-US" dirty="0"/>
              <a:t>A team performance, with performers performing for each other.</a:t>
            </a:r>
          </a:p>
          <a:p>
            <a:pPr lvl="1"/>
            <a:r>
              <a:rPr lang="en-US" dirty="0"/>
              <a:t>Yet, Mulan is out of place, for she is misrepresenting herself as Ping.</a:t>
            </a:r>
          </a:p>
          <a:p>
            <a:r>
              <a:rPr lang="en-US" dirty="0"/>
              <a:t>Where is this scene occurring in relation to stages?</a:t>
            </a:r>
          </a:p>
          <a:p>
            <a:pPr lvl="1"/>
            <a:r>
              <a:rPr lang="en-US" dirty="0"/>
              <a:t>Who is/are the audience(s)?</a:t>
            </a:r>
          </a:p>
          <a:p>
            <a:r>
              <a:rPr lang="en-US" dirty="0"/>
              <a:t>Why is Mulan as Ping visibly uncomfortable throughout the song?</a:t>
            </a:r>
          </a:p>
          <a:p>
            <a:r>
              <a:rPr lang="en-US" dirty="0"/>
              <a:t>In what ways are both men and women idealized in this song?</a:t>
            </a:r>
          </a:p>
          <a:p>
            <a:pPr lvl="1"/>
            <a:r>
              <a:rPr lang="en-US" dirty="0"/>
              <a:t>How is Ping viewed in this manner?</a:t>
            </a:r>
          </a:p>
          <a:p>
            <a:r>
              <a:rPr lang="en-US" dirty="0"/>
              <a:t>How do you interpret the characters’ comments on each others’ statements? Especially in regard to what such a ‘girl’ would entail?</a:t>
            </a:r>
          </a:p>
          <a:p>
            <a:pPr lvl="1"/>
            <a:r>
              <a:rPr lang="en-US" dirty="0"/>
              <a:t>Why is Ping’s suggestion of what to look for in a girl responded to in the way it is by the others?</a:t>
            </a:r>
          </a:p>
          <a:p>
            <a:r>
              <a:rPr lang="en-US" dirty="0"/>
              <a:t>What are the dramaturgical implications of the song’s abrupt end?</a:t>
            </a:r>
          </a:p>
        </p:txBody>
      </p:sp>
      <p:sp>
        <p:nvSpPr>
          <p:cNvPr id="4" name="Footer Placeholder 3">
            <a:extLst>
              <a:ext uri="{FF2B5EF4-FFF2-40B4-BE49-F238E27FC236}">
                <a16:creationId xmlns:a16="http://schemas.microsoft.com/office/drawing/2014/main" id="{D89227C3-A50B-4079-8619-C5DE993ACD16}"/>
              </a:ext>
            </a:extLst>
          </p:cNvPr>
          <p:cNvSpPr>
            <a:spLocks noGrp="1"/>
          </p:cNvSpPr>
          <p:nvPr>
            <p:ph type="ftr" sz="quarter" idx="11"/>
          </p:nvPr>
        </p:nvSpPr>
        <p:spPr/>
        <p:txBody>
          <a:bodyPr/>
          <a:lstStyle/>
          <a:p>
            <a:r>
              <a:rPr lang="en-US" dirty="0"/>
              <a:t>Ohsfeldt - Dramaturgy through Mulan</a:t>
            </a:r>
          </a:p>
        </p:txBody>
      </p:sp>
      <p:sp>
        <p:nvSpPr>
          <p:cNvPr id="5" name="Slide Number Placeholder 4">
            <a:extLst>
              <a:ext uri="{FF2B5EF4-FFF2-40B4-BE49-F238E27FC236}">
                <a16:creationId xmlns:a16="http://schemas.microsoft.com/office/drawing/2014/main" id="{E3F9F18F-21DE-4DC8-B769-208B91441369}"/>
              </a:ext>
            </a:extLst>
          </p:cNvPr>
          <p:cNvSpPr>
            <a:spLocks noGrp="1"/>
          </p:cNvSpPr>
          <p:nvPr>
            <p:ph type="sldNum" sz="quarter" idx="12"/>
          </p:nvPr>
        </p:nvSpPr>
        <p:spPr/>
        <p:txBody>
          <a:bodyPr/>
          <a:lstStyle/>
          <a:p>
            <a:fld id="{A6832254-50D7-455F-8DA7-100FF613D172}" type="slidenum">
              <a:rPr lang="en-US" smtClean="0"/>
              <a:t>12</a:t>
            </a:fld>
            <a:endParaRPr lang="en-US" dirty="0"/>
          </a:p>
        </p:txBody>
      </p:sp>
    </p:spTree>
    <p:extLst>
      <p:ext uri="{BB962C8B-B14F-4D97-AF65-F5344CB8AC3E}">
        <p14:creationId xmlns:p14="http://schemas.microsoft.com/office/powerpoint/2010/main" val="42069110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E079C-5240-4B5F-BFAA-7BEDDCBA6D9D}"/>
              </a:ext>
            </a:extLst>
          </p:cNvPr>
          <p:cNvSpPr>
            <a:spLocks noGrp="1"/>
          </p:cNvSpPr>
          <p:nvPr>
            <p:ph type="title"/>
          </p:nvPr>
        </p:nvSpPr>
        <p:spPr/>
        <p:txBody>
          <a:bodyPr>
            <a:normAutofit/>
          </a:bodyPr>
          <a:lstStyle/>
          <a:p>
            <a:r>
              <a:rPr lang="en-US" sz="6600" dirty="0"/>
              <a:t>Further Discussion Questions</a:t>
            </a:r>
          </a:p>
        </p:txBody>
      </p:sp>
      <p:sp>
        <p:nvSpPr>
          <p:cNvPr id="3" name="Content Placeholder 2">
            <a:extLst>
              <a:ext uri="{FF2B5EF4-FFF2-40B4-BE49-F238E27FC236}">
                <a16:creationId xmlns:a16="http://schemas.microsoft.com/office/drawing/2014/main" id="{C974759D-9021-4583-8F10-5271C8B955A6}"/>
              </a:ext>
            </a:extLst>
          </p:cNvPr>
          <p:cNvSpPr>
            <a:spLocks noGrp="1"/>
          </p:cNvSpPr>
          <p:nvPr>
            <p:ph idx="1"/>
          </p:nvPr>
        </p:nvSpPr>
        <p:spPr/>
        <p:txBody>
          <a:bodyPr>
            <a:normAutofit fontScale="92500"/>
          </a:bodyPr>
          <a:lstStyle/>
          <a:p>
            <a:r>
              <a:rPr lang="en-US" dirty="0"/>
              <a:t>Is gender performative within </a:t>
            </a:r>
            <a:r>
              <a:rPr lang="en-US" i="1" dirty="0"/>
              <a:t>Mulan</a:t>
            </a:r>
            <a:r>
              <a:rPr lang="en-US" dirty="0"/>
              <a:t> (1998)? How or how not?</a:t>
            </a:r>
          </a:p>
          <a:p>
            <a:r>
              <a:rPr lang="en-US" dirty="0"/>
              <a:t>What is the role of total institutions within both dramaturgy and </a:t>
            </a:r>
            <a:r>
              <a:rPr lang="en-US" i="1" dirty="0"/>
              <a:t>Mulan</a:t>
            </a:r>
            <a:r>
              <a:rPr lang="en-US" dirty="0"/>
              <a:t> (1998)?*</a:t>
            </a:r>
          </a:p>
          <a:p>
            <a:r>
              <a:rPr lang="en-US" dirty="0"/>
              <a:t>Why is there no ‘traditional’ Disney villain song in </a:t>
            </a:r>
            <a:r>
              <a:rPr lang="en-US" i="1" dirty="0"/>
              <a:t>Mulan</a:t>
            </a:r>
            <a:r>
              <a:rPr lang="en-US" dirty="0"/>
              <a:t> (1998)?</a:t>
            </a:r>
          </a:p>
          <a:p>
            <a:pPr lvl="1"/>
            <a:r>
              <a:rPr lang="en-US" dirty="0"/>
              <a:t>What might this imply about the villain(s) of the film?</a:t>
            </a:r>
          </a:p>
          <a:p>
            <a:r>
              <a:rPr lang="en-US" dirty="0"/>
              <a:t>What emotions are present in the ongoing maintenance of the presentation of self? </a:t>
            </a:r>
          </a:p>
          <a:p>
            <a:pPr lvl="1"/>
            <a:r>
              <a:rPr lang="en-US" dirty="0"/>
              <a:t>Within Goffman’s theorization? Within </a:t>
            </a:r>
            <a:r>
              <a:rPr lang="en-US" i="1" dirty="0"/>
              <a:t>Mulan</a:t>
            </a:r>
            <a:r>
              <a:rPr lang="en-US" dirty="0"/>
              <a:t> (1998)?</a:t>
            </a:r>
          </a:p>
          <a:p>
            <a:r>
              <a:rPr lang="en-US" dirty="0"/>
              <a:t>How are dramaturgical concerns conveyed in the film outside of the songs? </a:t>
            </a:r>
          </a:p>
          <a:p>
            <a:pPr lvl="1"/>
            <a:r>
              <a:rPr lang="en-US" dirty="0"/>
              <a:t>Are these similar or different? Why?</a:t>
            </a:r>
          </a:p>
        </p:txBody>
      </p:sp>
      <p:sp>
        <p:nvSpPr>
          <p:cNvPr id="4" name="Footer Placeholder 3">
            <a:extLst>
              <a:ext uri="{FF2B5EF4-FFF2-40B4-BE49-F238E27FC236}">
                <a16:creationId xmlns:a16="http://schemas.microsoft.com/office/drawing/2014/main" id="{28FF2428-C1BF-40F3-ACC9-3EE5DA92C9A6}"/>
              </a:ext>
            </a:extLst>
          </p:cNvPr>
          <p:cNvSpPr>
            <a:spLocks noGrp="1"/>
          </p:cNvSpPr>
          <p:nvPr>
            <p:ph type="ftr" sz="quarter" idx="11"/>
          </p:nvPr>
        </p:nvSpPr>
        <p:spPr/>
        <p:txBody>
          <a:bodyPr/>
          <a:lstStyle/>
          <a:p>
            <a:r>
              <a:rPr lang="en-US" dirty="0"/>
              <a:t>Ohsfeldt - Dramaturgy through Mulan</a:t>
            </a:r>
          </a:p>
        </p:txBody>
      </p:sp>
      <p:sp>
        <p:nvSpPr>
          <p:cNvPr id="5" name="Slide Number Placeholder 4">
            <a:extLst>
              <a:ext uri="{FF2B5EF4-FFF2-40B4-BE49-F238E27FC236}">
                <a16:creationId xmlns:a16="http://schemas.microsoft.com/office/drawing/2014/main" id="{CD26B4B0-14C7-4FAD-9D56-F8EE8912C275}"/>
              </a:ext>
            </a:extLst>
          </p:cNvPr>
          <p:cNvSpPr>
            <a:spLocks noGrp="1"/>
          </p:cNvSpPr>
          <p:nvPr>
            <p:ph type="sldNum" sz="quarter" idx="12"/>
          </p:nvPr>
        </p:nvSpPr>
        <p:spPr/>
        <p:txBody>
          <a:bodyPr/>
          <a:lstStyle/>
          <a:p>
            <a:fld id="{A6832254-50D7-455F-8DA7-100FF613D172}" type="slidenum">
              <a:rPr lang="en-US" smtClean="0"/>
              <a:t>13</a:t>
            </a:fld>
            <a:endParaRPr lang="en-US" dirty="0"/>
          </a:p>
        </p:txBody>
      </p:sp>
    </p:spTree>
    <p:extLst>
      <p:ext uri="{BB962C8B-B14F-4D97-AF65-F5344CB8AC3E}">
        <p14:creationId xmlns:p14="http://schemas.microsoft.com/office/powerpoint/2010/main" val="1761800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CE4B9-D02D-46B0-A55A-9FEA85C382FA}"/>
              </a:ext>
            </a:extLst>
          </p:cNvPr>
          <p:cNvSpPr>
            <a:spLocks noGrp="1"/>
          </p:cNvSpPr>
          <p:nvPr>
            <p:ph type="title"/>
          </p:nvPr>
        </p:nvSpPr>
        <p:spPr/>
        <p:txBody>
          <a:bodyPr>
            <a:normAutofit/>
          </a:bodyPr>
          <a:lstStyle/>
          <a:p>
            <a:r>
              <a:rPr lang="en-US" sz="7200" dirty="0"/>
              <a:t>Break Into Groups!</a:t>
            </a:r>
          </a:p>
        </p:txBody>
      </p:sp>
      <p:sp>
        <p:nvSpPr>
          <p:cNvPr id="3" name="Content Placeholder 2">
            <a:extLst>
              <a:ext uri="{FF2B5EF4-FFF2-40B4-BE49-F238E27FC236}">
                <a16:creationId xmlns:a16="http://schemas.microsoft.com/office/drawing/2014/main" id="{1CB4D1A2-F029-41D5-969F-AF51A11EB1B5}"/>
              </a:ext>
            </a:extLst>
          </p:cNvPr>
          <p:cNvSpPr>
            <a:spLocks noGrp="1"/>
          </p:cNvSpPr>
          <p:nvPr>
            <p:ph idx="1"/>
          </p:nvPr>
        </p:nvSpPr>
        <p:spPr/>
        <p:txBody>
          <a:bodyPr>
            <a:normAutofit fontScale="77500" lnSpcReduction="20000"/>
          </a:bodyPr>
          <a:lstStyle/>
          <a:p>
            <a:r>
              <a:rPr lang="en-US" dirty="0"/>
              <a:t>Now, take what you have learned about Goffman’s dramaturgy through analyzing </a:t>
            </a:r>
            <a:r>
              <a:rPr lang="en-US" i="1" dirty="0"/>
              <a:t>Mulan</a:t>
            </a:r>
            <a:r>
              <a:rPr lang="en-US" dirty="0"/>
              <a:t> (1998) and apply that theory to understanding other Disney songs, working in groups.</a:t>
            </a:r>
          </a:p>
          <a:p>
            <a:r>
              <a:rPr lang="en-US" dirty="0"/>
              <a:t>Group 1 – </a:t>
            </a:r>
            <a:r>
              <a:rPr lang="en-US" i="1" dirty="0"/>
              <a:t>Frozen</a:t>
            </a:r>
            <a:r>
              <a:rPr lang="en-US" dirty="0"/>
              <a:t> (2013) – “For the First Time in Forever”</a:t>
            </a:r>
          </a:p>
          <a:p>
            <a:pPr lvl="1"/>
            <a:r>
              <a:rPr lang="en-US" dirty="0"/>
              <a:t>Official Disney YouTube link - </a:t>
            </a:r>
            <a:r>
              <a:rPr lang="en-US" dirty="0">
                <a:hlinkClick r:id="rId3"/>
              </a:rPr>
              <a:t>https://youtu.be/ZrX1XKtShSI</a:t>
            </a:r>
            <a:r>
              <a:rPr lang="en-US" dirty="0"/>
              <a:t> </a:t>
            </a:r>
          </a:p>
          <a:p>
            <a:r>
              <a:rPr lang="en-US" dirty="0"/>
              <a:t>Group 2 – </a:t>
            </a:r>
            <a:r>
              <a:rPr lang="en-US" i="1" dirty="0"/>
              <a:t>Beauty and the Beast</a:t>
            </a:r>
            <a:r>
              <a:rPr lang="en-US" dirty="0"/>
              <a:t> (1991) – “Belle”</a:t>
            </a:r>
          </a:p>
          <a:p>
            <a:pPr lvl="1"/>
            <a:r>
              <a:rPr lang="en-US" dirty="0"/>
              <a:t>Official Disney YouTube link - </a:t>
            </a:r>
            <a:r>
              <a:rPr lang="en-US" dirty="0">
                <a:hlinkClick r:id="rId4"/>
              </a:rPr>
              <a:t>https://youtu.be/tTUZswZHsWQ</a:t>
            </a:r>
            <a:r>
              <a:rPr lang="en-US" dirty="0"/>
              <a:t> </a:t>
            </a:r>
          </a:p>
          <a:p>
            <a:r>
              <a:rPr lang="en-US" dirty="0"/>
              <a:t>Group 3 – </a:t>
            </a:r>
            <a:r>
              <a:rPr lang="en-US" i="1" dirty="0"/>
              <a:t>Hercules</a:t>
            </a:r>
            <a:r>
              <a:rPr lang="en-US" dirty="0"/>
              <a:t> (1997) – “Zero to Hero”</a:t>
            </a:r>
          </a:p>
          <a:p>
            <a:pPr lvl="1"/>
            <a:r>
              <a:rPr lang="en-US" dirty="0"/>
              <a:t>Official Disney YouTube link - </a:t>
            </a:r>
            <a:r>
              <a:rPr lang="en-US" dirty="0">
                <a:hlinkClick r:id="rId5"/>
              </a:rPr>
              <a:t>https://youtu.be/yOL-EJZjmp0</a:t>
            </a:r>
            <a:r>
              <a:rPr lang="en-US" dirty="0"/>
              <a:t> </a:t>
            </a:r>
          </a:p>
          <a:p>
            <a:r>
              <a:rPr lang="en-US" dirty="0"/>
              <a:t>Group 4 – </a:t>
            </a:r>
            <a:r>
              <a:rPr lang="en-US" i="1" dirty="0"/>
              <a:t>Tangled</a:t>
            </a:r>
            <a:r>
              <a:rPr lang="en-US" dirty="0"/>
              <a:t> (2010) – “Mother Knows Best”</a:t>
            </a:r>
          </a:p>
          <a:p>
            <a:pPr lvl="1"/>
            <a:r>
              <a:rPr lang="en-US" dirty="0"/>
              <a:t>Official Disney YouTube link - </a:t>
            </a:r>
            <a:r>
              <a:rPr lang="en-US" dirty="0">
                <a:hlinkClick r:id="rId6"/>
              </a:rPr>
              <a:t>https://youtu.be/-7jWt3JvJto</a:t>
            </a:r>
            <a:endParaRPr lang="en-US" dirty="0"/>
          </a:p>
          <a:p>
            <a:r>
              <a:rPr lang="en-US" dirty="0"/>
              <a:t>Group 5 – </a:t>
            </a:r>
            <a:r>
              <a:rPr lang="en-US" i="1" dirty="0"/>
              <a:t>The Lion King</a:t>
            </a:r>
            <a:r>
              <a:rPr lang="en-US" dirty="0"/>
              <a:t> (1994) – “Be Prepared”</a:t>
            </a:r>
          </a:p>
          <a:p>
            <a:pPr lvl="1"/>
            <a:r>
              <a:rPr lang="en-US" dirty="0"/>
              <a:t>Official Disney YouTube link - </a:t>
            </a:r>
            <a:r>
              <a:rPr lang="en-US" dirty="0">
                <a:hlinkClick r:id="rId7"/>
              </a:rPr>
              <a:t>https://youtu.be/zPUe7O3ODHQ</a:t>
            </a:r>
            <a:r>
              <a:rPr lang="en-US" dirty="0"/>
              <a:t> </a:t>
            </a:r>
          </a:p>
          <a:p>
            <a:r>
              <a:rPr lang="en-US" dirty="0"/>
              <a:t>Group 6 – </a:t>
            </a:r>
            <a:r>
              <a:rPr lang="en-US" i="1" dirty="0"/>
              <a:t>Moana</a:t>
            </a:r>
            <a:r>
              <a:rPr lang="en-US" dirty="0"/>
              <a:t> (2016) – “Where You Are”</a:t>
            </a:r>
          </a:p>
          <a:p>
            <a:pPr lvl="1"/>
            <a:r>
              <a:rPr lang="en-US" dirty="0"/>
              <a:t>Official Disney YouTube link - </a:t>
            </a:r>
            <a:r>
              <a:rPr lang="en-US" dirty="0">
                <a:hlinkClick r:id="rId8"/>
              </a:rPr>
              <a:t>https://youtu.be/RTWhvp_OD6s</a:t>
            </a:r>
            <a:endParaRPr lang="en-US" dirty="0"/>
          </a:p>
        </p:txBody>
      </p:sp>
      <p:sp>
        <p:nvSpPr>
          <p:cNvPr id="4" name="Footer Placeholder 3">
            <a:extLst>
              <a:ext uri="{FF2B5EF4-FFF2-40B4-BE49-F238E27FC236}">
                <a16:creationId xmlns:a16="http://schemas.microsoft.com/office/drawing/2014/main" id="{D02894DD-D9FD-42FA-A08C-F293735F6D71}"/>
              </a:ext>
            </a:extLst>
          </p:cNvPr>
          <p:cNvSpPr>
            <a:spLocks noGrp="1"/>
          </p:cNvSpPr>
          <p:nvPr>
            <p:ph type="ftr" sz="quarter" idx="11"/>
          </p:nvPr>
        </p:nvSpPr>
        <p:spPr/>
        <p:txBody>
          <a:bodyPr/>
          <a:lstStyle/>
          <a:p>
            <a:r>
              <a:rPr lang="en-US" dirty="0"/>
              <a:t>Ohsfeldt - Dramaturgy through Mulan</a:t>
            </a:r>
          </a:p>
        </p:txBody>
      </p:sp>
      <p:sp>
        <p:nvSpPr>
          <p:cNvPr id="5" name="Slide Number Placeholder 4">
            <a:extLst>
              <a:ext uri="{FF2B5EF4-FFF2-40B4-BE49-F238E27FC236}">
                <a16:creationId xmlns:a16="http://schemas.microsoft.com/office/drawing/2014/main" id="{FB014B83-B0F8-4138-A51B-5CD2B612E2D4}"/>
              </a:ext>
            </a:extLst>
          </p:cNvPr>
          <p:cNvSpPr>
            <a:spLocks noGrp="1"/>
          </p:cNvSpPr>
          <p:nvPr>
            <p:ph type="sldNum" sz="quarter" idx="12"/>
          </p:nvPr>
        </p:nvSpPr>
        <p:spPr/>
        <p:txBody>
          <a:bodyPr/>
          <a:lstStyle/>
          <a:p>
            <a:fld id="{A6832254-50D7-455F-8DA7-100FF613D172}" type="slidenum">
              <a:rPr lang="en-US" smtClean="0"/>
              <a:t>14</a:t>
            </a:fld>
            <a:endParaRPr lang="en-US" dirty="0"/>
          </a:p>
        </p:txBody>
      </p:sp>
    </p:spTree>
    <p:extLst>
      <p:ext uri="{BB962C8B-B14F-4D97-AF65-F5344CB8AC3E}">
        <p14:creationId xmlns:p14="http://schemas.microsoft.com/office/powerpoint/2010/main" val="1692550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B08D0-BABF-415B-9D57-5D685E774AC8}"/>
              </a:ext>
            </a:extLst>
          </p:cNvPr>
          <p:cNvSpPr>
            <a:spLocks noGrp="1"/>
          </p:cNvSpPr>
          <p:nvPr>
            <p:ph type="title"/>
          </p:nvPr>
        </p:nvSpPr>
        <p:spPr/>
        <p:txBody>
          <a:bodyPr>
            <a:normAutofit/>
          </a:bodyPr>
          <a:lstStyle/>
          <a:p>
            <a:r>
              <a:rPr lang="en-US" sz="7200" dirty="0"/>
              <a:t>Goffman Refresher</a:t>
            </a:r>
          </a:p>
        </p:txBody>
      </p:sp>
      <p:sp>
        <p:nvSpPr>
          <p:cNvPr id="3" name="Content Placeholder 2">
            <a:extLst>
              <a:ext uri="{FF2B5EF4-FFF2-40B4-BE49-F238E27FC236}">
                <a16:creationId xmlns:a16="http://schemas.microsoft.com/office/drawing/2014/main" id="{A58261C2-2249-469F-A58B-B993DA2E25A6}"/>
              </a:ext>
            </a:extLst>
          </p:cNvPr>
          <p:cNvSpPr>
            <a:spLocks noGrp="1"/>
          </p:cNvSpPr>
          <p:nvPr>
            <p:ph idx="1"/>
          </p:nvPr>
        </p:nvSpPr>
        <p:spPr/>
        <p:txBody>
          <a:bodyPr>
            <a:normAutofit fontScale="92500" lnSpcReduction="10000"/>
          </a:bodyPr>
          <a:lstStyle/>
          <a:p>
            <a:r>
              <a:rPr lang="en-US" dirty="0"/>
              <a:t>Theatre metaphor</a:t>
            </a:r>
          </a:p>
          <a:p>
            <a:r>
              <a:rPr lang="en-US" dirty="0"/>
              <a:t>Dramaturgy</a:t>
            </a:r>
          </a:p>
          <a:p>
            <a:pPr lvl="1"/>
            <a:r>
              <a:rPr lang="en-US" dirty="0"/>
              <a:t>Impression Management</a:t>
            </a:r>
          </a:p>
          <a:p>
            <a:pPr lvl="1"/>
            <a:r>
              <a:rPr lang="en-US" dirty="0"/>
              <a:t>Controlling the Definition of the Situation</a:t>
            </a:r>
          </a:p>
          <a:p>
            <a:r>
              <a:rPr lang="en-US" dirty="0"/>
              <a:t>Performers</a:t>
            </a:r>
          </a:p>
          <a:p>
            <a:r>
              <a:rPr lang="en-US" dirty="0"/>
              <a:t>Audience</a:t>
            </a:r>
          </a:p>
          <a:p>
            <a:r>
              <a:rPr lang="en-US" dirty="0"/>
              <a:t>Performance</a:t>
            </a:r>
          </a:p>
          <a:p>
            <a:pPr lvl="1"/>
            <a:r>
              <a:rPr lang="en-US" dirty="0"/>
              <a:t>Performances by teams</a:t>
            </a:r>
          </a:p>
          <a:p>
            <a:pPr lvl="1"/>
            <a:r>
              <a:rPr lang="en-US" dirty="0"/>
              <a:t>Idealization</a:t>
            </a:r>
          </a:p>
          <a:p>
            <a:pPr lvl="1"/>
            <a:r>
              <a:rPr lang="en-US" dirty="0"/>
              <a:t>Misrepresentation </a:t>
            </a:r>
          </a:p>
          <a:p>
            <a:pPr lvl="1"/>
            <a:r>
              <a:rPr lang="en-US" dirty="0"/>
              <a:t>Performances are fragile</a:t>
            </a:r>
          </a:p>
        </p:txBody>
      </p:sp>
      <p:sp>
        <p:nvSpPr>
          <p:cNvPr id="4" name="Footer Placeholder 3">
            <a:extLst>
              <a:ext uri="{FF2B5EF4-FFF2-40B4-BE49-F238E27FC236}">
                <a16:creationId xmlns:a16="http://schemas.microsoft.com/office/drawing/2014/main" id="{16AAA6B2-77C3-4CCD-AE5C-96033493CD2C}"/>
              </a:ext>
            </a:extLst>
          </p:cNvPr>
          <p:cNvSpPr>
            <a:spLocks noGrp="1"/>
          </p:cNvSpPr>
          <p:nvPr>
            <p:ph type="ftr" sz="quarter" idx="11"/>
          </p:nvPr>
        </p:nvSpPr>
        <p:spPr/>
        <p:txBody>
          <a:bodyPr/>
          <a:lstStyle/>
          <a:p>
            <a:r>
              <a:rPr lang="en-US" dirty="0"/>
              <a:t>Ohsfeldt - Dramaturgy through Mulan</a:t>
            </a:r>
          </a:p>
        </p:txBody>
      </p:sp>
      <p:sp>
        <p:nvSpPr>
          <p:cNvPr id="5" name="Slide Number Placeholder 4">
            <a:extLst>
              <a:ext uri="{FF2B5EF4-FFF2-40B4-BE49-F238E27FC236}">
                <a16:creationId xmlns:a16="http://schemas.microsoft.com/office/drawing/2014/main" id="{DFFAE2FD-6B14-4215-8B0B-26D18A1D9ECE}"/>
              </a:ext>
            </a:extLst>
          </p:cNvPr>
          <p:cNvSpPr>
            <a:spLocks noGrp="1"/>
          </p:cNvSpPr>
          <p:nvPr>
            <p:ph type="sldNum" sz="quarter" idx="12"/>
          </p:nvPr>
        </p:nvSpPr>
        <p:spPr/>
        <p:txBody>
          <a:bodyPr/>
          <a:lstStyle/>
          <a:p>
            <a:fld id="{A6832254-50D7-455F-8DA7-100FF613D172}" type="slidenum">
              <a:rPr lang="en-US" smtClean="0"/>
              <a:t>2</a:t>
            </a:fld>
            <a:endParaRPr lang="en-US" dirty="0"/>
          </a:p>
        </p:txBody>
      </p:sp>
    </p:spTree>
    <p:extLst>
      <p:ext uri="{BB962C8B-B14F-4D97-AF65-F5344CB8AC3E}">
        <p14:creationId xmlns:p14="http://schemas.microsoft.com/office/powerpoint/2010/main" val="30711756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7CFD0-2809-4EB0-BA87-D6791F23E8BF}"/>
              </a:ext>
            </a:extLst>
          </p:cNvPr>
          <p:cNvSpPr>
            <a:spLocks noGrp="1"/>
          </p:cNvSpPr>
          <p:nvPr>
            <p:ph type="title"/>
          </p:nvPr>
        </p:nvSpPr>
        <p:spPr/>
        <p:txBody>
          <a:bodyPr>
            <a:normAutofit/>
          </a:bodyPr>
          <a:lstStyle/>
          <a:p>
            <a:r>
              <a:rPr lang="en-US" sz="7200" dirty="0"/>
              <a:t>Goffman Refresher, pt. 2</a:t>
            </a:r>
          </a:p>
        </p:txBody>
      </p:sp>
      <p:sp>
        <p:nvSpPr>
          <p:cNvPr id="3" name="Content Placeholder 2">
            <a:extLst>
              <a:ext uri="{FF2B5EF4-FFF2-40B4-BE49-F238E27FC236}">
                <a16:creationId xmlns:a16="http://schemas.microsoft.com/office/drawing/2014/main" id="{C9F701F2-4F8C-4A37-AC98-D20751BC7F76}"/>
              </a:ext>
            </a:extLst>
          </p:cNvPr>
          <p:cNvSpPr>
            <a:spLocks noGrp="1"/>
          </p:cNvSpPr>
          <p:nvPr>
            <p:ph idx="1"/>
          </p:nvPr>
        </p:nvSpPr>
        <p:spPr/>
        <p:txBody>
          <a:bodyPr>
            <a:normAutofit fontScale="92500" lnSpcReduction="20000"/>
          </a:bodyPr>
          <a:lstStyle/>
          <a:p>
            <a:r>
              <a:rPr lang="en-US" sz="4400" dirty="0"/>
              <a:t>Frontstage</a:t>
            </a:r>
          </a:p>
          <a:p>
            <a:pPr lvl="1"/>
            <a:r>
              <a:rPr lang="en-US" sz="4000" dirty="0"/>
              <a:t>Setting</a:t>
            </a:r>
          </a:p>
          <a:p>
            <a:pPr lvl="1"/>
            <a:r>
              <a:rPr lang="en-US" sz="4000" dirty="0"/>
              <a:t>Appearance</a:t>
            </a:r>
          </a:p>
          <a:p>
            <a:pPr lvl="1"/>
            <a:r>
              <a:rPr lang="en-US" sz="4000" dirty="0"/>
              <a:t>Manner</a:t>
            </a:r>
          </a:p>
          <a:p>
            <a:r>
              <a:rPr lang="en-US" sz="4400" dirty="0"/>
              <a:t>Backstage</a:t>
            </a:r>
          </a:p>
          <a:p>
            <a:pPr lvl="1"/>
            <a:r>
              <a:rPr lang="en-US" sz="4000" dirty="0"/>
              <a:t>Preparation</a:t>
            </a:r>
          </a:p>
          <a:p>
            <a:pPr lvl="1"/>
            <a:r>
              <a:rPr lang="en-US" sz="4000" dirty="0"/>
              <a:t>Review</a:t>
            </a:r>
          </a:p>
          <a:p>
            <a:r>
              <a:rPr lang="en-US" sz="4400" dirty="0"/>
              <a:t>Regions</a:t>
            </a:r>
          </a:p>
        </p:txBody>
      </p:sp>
      <p:sp>
        <p:nvSpPr>
          <p:cNvPr id="4" name="Footer Placeholder 3">
            <a:extLst>
              <a:ext uri="{FF2B5EF4-FFF2-40B4-BE49-F238E27FC236}">
                <a16:creationId xmlns:a16="http://schemas.microsoft.com/office/drawing/2014/main" id="{D37E49E8-08F7-4692-84AF-ACD7FDD8C1C9}"/>
              </a:ext>
            </a:extLst>
          </p:cNvPr>
          <p:cNvSpPr>
            <a:spLocks noGrp="1"/>
          </p:cNvSpPr>
          <p:nvPr>
            <p:ph type="ftr" sz="quarter" idx="11"/>
          </p:nvPr>
        </p:nvSpPr>
        <p:spPr/>
        <p:txBody>
          <a:bodyPr/>
          <a:lstStyle/>
          <a:p>
            <a:r>
              <a:rPr lang="en-US" dirty="0"/>
              <a:t>Ohsfeldt - Dramaturgy through Mulan</a:t>
            </a:r>
          </a:p>
        </p:txBody>
      </p:sp>
      <p:sp>
        <p:nvSpPr>
          <p:cNvPr id="5" name="Slide Number Placeholder 4">
            <a:extLst>
              <a:ext uri="{FF2B5EF4-FFF2-40B4-BE49-F238E27FC236}">
                <a16:creationId xmlns:a16="http://schemas.microsoft.com/office/drawing/2014/main" id="{6AFD71CF-D2D9-4723-BE07-E46571544EE1}"/>
              </a:ext>
            </a:extLst>
          </p:cNvPr>
          <p:cNvSpPr>
            <a:spLocks noGrp="1"/>
          </p:cNvSpPr>
          <p:nvPr>
            <p:ph type="sldNum" sz="quarter" idx="12"/>
          </p:nvPr>
        </p:nvSpPr>
        <p:spPr/>
        <p:txBody>
          <a:bodyPr/>
          <a:lstStyle/>
          <a:p>
            <a:fld id="{A6832254-50D7-455F-8DA7-100FF613D172}" type="slidenum">
              <a:rPr lang="en-US" smtClean="0"/>
              <a:t>3</a:t>
            </a:fld>
            <a:endParaRPr lang="en-US" dirty="0"/>
          </a:p>
        </p:txBody>
      </p:sp>
    </p:spTree>
    <p:extLst>
      <p:ext uri="{BB962C8B-B14F-4D97-AF65-F5344CB8AC3E}">
        <p14:creationId xmlns:p14="http://schemas.microsoft.com/office/powerpoint/2010/main" val="504596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EB24E00-99BD-477F-8C85-BB479C73F589}"/>
              </a:ext>
            </a:extLst>
          </p:cNvPr>
          <p:cNvSpPr>
            <a:spLocks noGrp="1"/>
          </p:cNvSpPr>
          <p:nvPr>
            <p:ph type="title"/>
          </p:nvPr>
        </p:nvSpPr>
        <p:spPr/>
        <p:txBody>
          <a:bodyPr>
            <a:noAutofit/>
          </a:bodyPr>
          <a:lstStyle/>
          <a:p>
            <a:r>
              <a:rPr lang="en-US" sz="7200" i="1" dirty="0"/>
              <a:t>Mulan (1998)</a:t>
            </a:r>
            <a:r>
              <a:rPr lang="en-US" sz="7200" dirty="0"/>
              <a:t> Song by Song</a:t>
            </a:r>
            <a:endParaRPr lang="en-US" sz="7200" i="1" dirty="0"/>
          </a:p>
        </p:txBody>
      </p:sp>
      <p:sp>
        <p:nvSpPr>
          <p:cNvPr id="5" name="Text Placeholder 4">
            <a:extLst>
              <a:ext uri="{FF2B5EF4-FFF2-40B4-BE49-F238E27FC236}">
                <a16:creationId xmlns:a16="http://schemas.microsoft.com/office/drawing/2014/main" id="{F183BFBC-F4AC-4FBD-9E85-1A2C6BA522E5}"/>
              </a:ext>
            </a:extLst>
          </p:cNvPr>
          <p:cNvSpPr>
            <a:spLocks noGrp="1"/>
          </p:cNvSpPr>
          <p:nvPr>
            <p:ph type="body" idx="1"/>
          </p:nvPr>
        </p:nvSpPr>
        <p:spPr/>
        <p:txBody>
          <a:bodyPr/>
          <a:lstStyle/>
          <a:p>
            <a:endParaRPr lang="en-US" dirty="0"/>
          </a:p>
        </p:txBody>
      </p:sp>
      <p:sp>
        <p:nvSpPr>
          <p:cNvPr id="2" name="Footer Placeholder 1">
            <a:extLst>
              <a:ext uri="{FF2B5EF4-FFF2-40B4-BE49-F238E27FC236}">
                <a16:creationId xmlns:a16="http://schemas.microsoft.com/office/drawing/2014/main" id="{49E6ACB7-6A64-4709-95F0-4783B9E6F9A3}"/>
              </a:ext>
            </a:extLst>
          </p:cNvPr>
          <p:cNvSpPr>
            <a:spLocks noGrp="1"/>
          </p:cNvSpPr>
          <p:nvPr>
            <p:ph type="ftr" sz="quarter" idx="11"/>
          </p:nvPr>
        </p:nvSpPr>
        <p:spPr/>
        <p:txBody>
          <a:bodyPr/>
          <a:lstStyle/>
          <a:p>
            <a:r>
              <a:rPr lang="en-US" dirty="0"/>
              <a:t>Ohsfeldt - Dramaturgy through Mulan</a:t>
            </a:r>
          </a:p>
        </p:txBody>
      </p:sp>
      <p:sp>
        <p:nvSpPr>
          <p:cNvPr id="3" name="Slide Number Placeholder 2">
            <a:extLst>
              <a:ext uri="{FF2B5EF4-FFF2-40B4-BE49-F238E27FC236}">
                <a16:creationId xmlns:a16="http://schemas.microsoft.com/office/drawing/2014/main" id="{2CFC1D08-BB3D-46EE-969D-54E967E4048A}"/>
              </a:ext>
            </a:extLst>
          </p:cNvPr>
          <p:cNvSpPr>
            <a:spLocks noGrp="1"/>
          </p:cNvSpPr>
          <p:nvPr>
            <p:ph type="sldNum" sz="quarter" idx="12"/>
          </p:nvPr>
        </p:nvSpPr>
        <p:spPr/>
        <p:txBody>
          <a:bodyPr/>
          <a:lstStyle/>
          <a:p>
            <a:fld id="{A6832254-50D7-455F-8DA7-100FF613D172}" type="slidenum">
              <a:rPr lang="en-US" smtClean="0"/>
              <a:t>4</a:t>
            </a:fld>
            <a:endParaRPr lang="en-US" dirty="0"/>
          </a:p>
        </p:txBody>
      </p:sp>
    </p:spTree>
    <p:extLst>
      <p:ext uri="{BB962C8B-B14F-4D97-AF65-F5344CB8AC3E}">
        <p14:creationId xmlns:p14="http://schemas.microsoft.com/office/powerpoint/2010/main" val="2127389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9790D-8AF2-422D-B7A4-039DC8A05B85}"/>
              </a:ext>
            </a:extLst>
          </p:cNvPr>
          <p:cNvSpPr>
            <a:spLocks noGrp="1"/>
          </p:cNvSpPr>
          <p:nvPr>
            <p:ph type="title"/>
          </p:nvPr>
        </p:nvSpPr>
        <p:spPr/>
        <p:txBody>
          <a:bodyPr>
            <a:normAutofit/>
          </a:bodyPr>
          <a:lstStyle/>
          <a:p>
            <a:r>
              <a:rPr lang="en-US" sz="5400" dirty="0"/>
              <a:t>Song 1 – “Honor to Us All”</a:t>
            </a:r>
          </a:p>
        </p:txBody>
      </p:sp>
      <p:sp>
        <p:nvSpPr>
          <p:cNvPr id="3" name="Content Placeholder 2">
            <a:extLst>
              <a:ext uri="{FF2B5EF4-FFF2-40B4-BE49-F238E27FC236}">
                <a16:creationId xmlns:a16="http://schemas.microsoft.com/office/drawing/2014/main" id="{1FEB64AB-4CF3-46F2-9A46-090BAC4B3B41}"/>
              </a:ext>
            </a:extLst>
          </p:cNvPr>
          <p:cNvSpPr>
            <a:spLocks noGrp="1"/>
          </p:cNvSpPr>
          <p:nvPr>
            <p:ph idx="1"/>
          </p:nvPr>
        </p:nvSpPr>
        <p:spPr/>
        <p:txBody>
          <a:bodyPr>
            <a:normAutofit/>
          </a:bodyPr>
          <a:lstStyle/>
          <a:p>
            <a:r>
              <a:rPr lang="en-US" sz="3200" dirty="0"/>
              <a:t>“Wait and see,</a:t>
            </a:r>
            <a:br>
              <a:rPr lang="en-US" sz="3200" dirty="0"/>
            </a:br>
            <a:r>
              <a:rPr lang="en-US" sz="3200" dirty="0"/>
              <a:t>When we’re through,</a:t>
            </a:r>
            <a:br>
              <a:rPr lang="en-US" sz="3200" dirty="0"/>
            </a:br>
            <a:r>
              <a:rPr lang="en-US" sz="3200" dirty="0"/>
              <a:t>Boys will gladly go to war for you.</a:t>
            </a:r>
            <a:br>
              <a:rPr lang="en-US" sz="3200" dirty="0"/>
            </a:br>
            <a:r>
              <a:rPr lang="en-US" sz="3200" dirty="0"/>
              <a:t>With good fortune,</a:t>
            </a:r>
            <a:br>
              <a:rPr lang="en-US" sz="3200" dirty="0"/>
            </a:br>
            <a:r>
              <a:rPr lang="en-US" sz="3200" dirty="0"/>
              <a:t>And a great hairdo,</a:t>
            </a:r>
            <a:br>
              <a:rPr lang="en-US" sz="3200" dirty="0"/>
            </a:br>
            <a:r>
              <a:rPr lang="en-US" sz="3200" dirty="0"/>
              <a:t>You’ll bring honor to us all.”</a:t>
            </a:r>
          </a:p>
          <a:p>
            <a:r>
              <a:rPr lang="en-US" sz="3200" dirty="0"/>
              <a:t>What is your interpretation or analysis of this song?</a:t>
            </a:r>
          </a:p>
        </p:txBody>
      </p:sp>
      <p:sp>
        <p:nvSpPr>
          <p:cNvPr id="4" name="Footer Placeholder 3">
            <a:extLst>
              <a:ext uri="{FF2B5EF4-FFF2-40B4-BE49-F238E27FC236}">
                <a16:creationId xmlns:a16="http://schemas.microsoft.com/office/drawing/2014/main" id="{8BFE6BAE-8140-4E7D-BF00-2BA60BF06D69}"/>
              </a:ext>
            </a:extLst>
          </p:cNvPr>
          <p:cNvSpPr>
            <a:spLocks noGrp="1"/>
          </p:cNvSpPr>
          <p:nvPr>
            <p:ph type="ftr" sz="quarter" idx="11"/>
          </p:nvPr>
        </p:nvSpPr>
        <p:spPr/>
        <p:txBody>
          <a:bodyPr/>
          <a:lstStyle/>
          <a:p>
            <a:r>
              <a:rPr lang="en-US" dirty="0"/>
              <a:t>Ohsfeldt - Dramaturgy through Mulan</a:t>
            </a:r>
          </a:p>
        </p:txBody>
      </p:sp>
      <p:sp>
        <p:nvSpPr>
          <p:cNvPr id="5" name="Slide Number Placeholder 4">
            <a:extLst>
              <a:ext uri="{FF2B5EF4-FFF2-40B4-BE49-F238E27FC236}">
                <a16:creationId xmlns:a16="http://schemas.microsoft.com/office/drawing/2014/main" id="{36727509-9094-40DB-8856-6D80AA6AFC38}"/>
              </a:ext>
            </a:extLst>
          </p:cNvPr>
          <p:cNvSpPr>
            <a:spLocks noGrp="1"/>
          </p:cNvSpPr>
          <p:nvPr>
            <p:ph type="sldNum" sz="quarter" idx="12"/>
          </p:nvPr>
        </p:nvSpPr>
        <p:spPr/>
        <p:txBody>
          <a:bodyPr/>
          <a:lstStyle/>
          <a:p>
            <a:fld id="{A6832254-50D7-455F-8DA7-100FF613D172}" type="slidenum">
              <a:rPr lang="en-US" smtClean="0"/>
              <a:t>5</a:t>
            </a:fld>
            <a:endParaRPr lang="en-US" dirty="0"/>
          </a:p>
        </p:txBody>
      </p:sp>
    </p:spTree>
    <p:extLst>
      <p:ext uri="{BB962C8B-B14F-4D97-AF65-F5344CB8AC3E}">
        <p14:creationId xmlns:p14="http://schemas.microsoft.com/office/powerpoint/2010/main" val="2422556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BFE59B-D46A-4FB0-8EF7-BFAB489FA8AC}"/>
              </a:ext>
            </a:extLst>
          </p:cNvPr>
          <p:cNvSpPr>
            <a:spLocks noGrp="1"/>
          </p:cNvSpPr>
          <p:nvPr>
            <p:ph type="title"/>
          </p:nvPr>
        </p:nvSpPr>
        <p:spPr/>
        <p:txBody>
          <a:bodyPr>
            <a:normAutofit/>
          </a:bodyPr>
          <a:lstStyle/>
          <a:p>
            <a:r>
              <a:rPr lang="en-US" i="1" dirty="0"/>
              <a:t>Mulan</a:t>
            </a:r>
            <a:r>
              <a:rPr lang="en-US" dirty="0"/>
              <a:t> (1998)</a:t>
            </a:r>
            <a:r>
              <a:rPr lang="en-US" i="1" dirty="0"/>
              <a:t> </a:t>
            </a:r>
            <a:r>
              <a:rPr lang="en-US" dirty="0"/>
              <a:t>– “Honor to Us All”</a:t>
            </a:r>
            <a:endParaRPr lang="en-US" i="1" dirty="0"/>
          </a:p>
        </p:txBody>
      </p:sp>
      <p:sp>
        <p:nvSpPr>
          <p:cNvPr id="3" name="Content Placeholder 2">
            <a:extLst>
              <a:ext uri="{FF2B5EF4-FFF2-40B4-BE49-F238E27FC236}">
                <a16:creationId xmlns:a16="http://schemas.microsoft.com/office/drawing/2014/main" id="{35C5A4D8-CF38-4E11-B882-F31F82DEAD22}"/>
              </a:ext>
            </a:extLst>
          </p:cNvPr>
          <p:cNvSpPr>
            <a:spLocks noGrp="1"/>
          </p:cNvSpPr>
          <p:nvPr>
            <p:ph idx="1"/>
          </p:nvPr>
        </p:nvSpPr>
        <p:spPr/>
        <p:txBody>
          <a:bodyPr>
            <a:normAutofit lnSpcReduction="10000"/>
          </a:bodyPr>
          <a:lstStyle/>
          <a:p>
            <a:r>
              <a:rPr lang="en-US" dirty="0"/>
              <a:t>An essential backstage activity; preparing for a performance.</a:t>
            </a:r>
          </a:p>
          <a:p>
            <a:pPr lvl="1"/>
            <a:r>
              <a:rPr lang="en-US" dirty="0"/>
              <a:t>Think of each step taken to transform Mulan.</a:t>
            </a:r>
          </a:p>
          <a:p>
            <a:pPr lvl="2"/>
            <a:r>
              <a:rPr lang="en-US" dirty="0"/>
              <a:t>What is she being transformed into?</a:t>
            </a:r>
          </a:p>
          <a:p>
            <a:pPr lvl="1"/>
            <a:r>
              <a:rPr lang="en-US" dirty="0"/>
              <a:t>Who is the team helping Mulan prepare for the performance?</a:t>
            </a:r>
          </a:p>
          <a:p>
            <a:pPr lvl="1"/>
            <a:r>
              <a:rPr lang="en-US" dirty="0"/>
              <a:t>Who is the audience of the performance?</a:t>
            </a:r>
          </a:p>
          <a:p>
            <a:r>
              <a:rPr lang="en-US" dirty="0"/>
              <a:t>What are the gender dynamics of or revealed by this scene?</a:t>
            </a:r>
          </a:p>
          <a:p>
            <a:r>
              <a:rPr lang="en-US" dirty="0"/>
              <a:t>What is meant by ‘honor’ in this song, with its cultural context and time period?</a:t>
            </a:r>
          </a:p>
          <a:p>
            <a:r>
              <a:rPr lang="en-US" dirty="0"/>
              <a:t>What are the implications of the illicit notes Mulan has?</a:t>
            </a:r>
          </a:p>
          <a:p>
            <a:r>
              <a:rPr lang="en-US" dirty="0"/>
              <a:t>What emotions are on display in this song?</a:t>
            </a:r>
          </a:p>
        </p:txBody>
      </p:sp>
      <p:sp>
        <p:nvSpPr>
          <p:cNvPr id="4" name="Footer Placeholder 3">
            <a:extLst>
              <a:ext uri="{FF2B5EF4-FFF2-40B4-BE49-F238E27FC236}">
                <a16:creationId xmlns:a16="http://schemas.microsoft.com/office/drawing/2014/main" id="{D400D013-16E2-4B83-A742-F6608BDA9939}"/>
              </a:ext>
            </a:extLst>
          </p:cNvPr>
          <p:cNvSpPr>
            <a:spLocks noGrp="1"/>
          </p:cNvSpPr>
          <p:nvPr>
            <p:ph type="ftr" sz="quarter" idx="11"/>
          </p:nvPr>
        </p:nvSpPr>
        <p:spPr/>
        <p:txBody>
          <a:bodyPr/>
          <a:lstStyle/>
          <a:p>
            <a:r>
              <a:rPr lang="en-US" dirty="0"/>
              <a:t>Ohsfeldt - Dramaturgy through Mulan</a:t>
            </a:r>
          </a:p>
        </p:txBody>
      </p:sp>
      <p:sp>
        <p:nvSpPr>
          <p:cNvPr id="5" name="Slide Number Placeholder 4">
            <a:extLst>
              <a:ext uri="{FF2B5EF4-FFF2-40B4-BE49-F238E27FC236}">
                <a16:creationId xmlns:a16="http://schemas.microsoft.com/office/drawing/2014/main" id="{D391F5F1-DDEA-4454-A3E0-CA8099F60375}"/>
              </a:ext>
            </a:extLst>
          </p:cNvPr>
          <p:cNvSpPr>
            <a:spLocks noGrp="1"/>
          </p:cNvSpPr>
          <p:nvPr>
            <p:ph type="sldNum" sz="quarter" idx="12"/>
          </p:nvPr>
        </p:nvSpPr>
        <p:spPr/>
        <p:txBody>
          <a:bodyPr/>
          <a:lstStyle/>
          <a:p>
            <a:fld id="{A6832254-50D7-455F-8DA7-100FF613D172}" type="slidenum">
              <a:rPr lang="en-US" smtClean="0"/>
              <a:t>6</a:t>
            </a:fld>
            <a:endParaRPr lang="en-US" dirty="0"/>
          </a:p>
        </p:txBody>
      </p:sp>
    </p:spTree>
    <p:extLst>
      <p:ext uri="{BB962C8B-B14F-4D97-AF65-F5344CB8AC3E}">
        <p14:creationId xmlns:p14="http://schemas.microsoft.com/office/powerpoint/2010/main" val="1075380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0CAA7-A888-4763-874F-BAD30575CD04}"/>
              </a:ext>
            </a:extLst>
          </p:cNvPr>
          <p:cNvSpPr>
            <a:spLocks noGrp="1"/>
          </p:cNvSpPr>
          <p:nvPr>
            <p:ph type="title"/>
          </p:nvPr>
        </p:nvSpPr>
        <p:spPr/>
        <p:txBody>
          <a:bodyPr>
            <a:normAutofit/>
          </a:bodyPr>
          <a:lstStyle/>
          <a:p>
            <a:r>
              <a:rPr lang="en-US" dirty="0"/>
              <a:t>Song 2 – “Reflection”</a:t>
            </a:r>
          </a:p>
        </p:txBody>
      </p:sp>
      <p:sp>
        <p:nvSpPr>
          <p:cNvPr id="3" name="Content Placeholder 2">
            <a:extLst>
              <a:ext uri="{FF2B5EF4-FFF2-40B4-BE49-F238E27FC236}">
                <a16:creationId xmlns:a16="http://schemas.microsoft.com/office/drawing/2014/main" id="{B0A4B535-4759-43F7-BD09-112DD90F6618}"/>
              </a:ext>
            </a:extLst>
          </p:cNvPr>
          <p:cNvSpPr>
            <a:spLocks noGrp="1"/>
          </p:cNvSpPr>
          <p:nvPr>
            <p:ph idx="1"/>
          </p:nvPr>
        </p:nvSpPr>
        <p:spPr/>
        <p:txBody>
          <a:bodyPr>
            <a:normAutofit/>
          </a:bodyPr>
          <a:lstStyle/>
          <a:p>
            <a:r>
              <a:rPr lang="en-US" sz="3200" dirty="0"/>
              <a:t>Official Disney YouTube link - </a:t>
            </a:r>
            <a:r>
              <a:rPr lang="en-US" sz="3200" dirty="0">
                <a:hlinkClick r:id="rId3"/>
              </a:rPr>
              <a:t>https://youtu.be/lGGXsm0a5s0</a:t>
            </a:r>
            <a:r>
              <a:rPr lang="en-US" sz="3200" dirty="0"/>
              <a:t> </a:t>
            </a:r>
          </a:p>
          <a:p>
            <a:r>
              <a:rPr lang="en-US" sz="3200" dirty="0"/>
              <a:t>“Who is that girl I see</a:t>
            </a:r>
            <a:br>
              <a:rPr lang="en-US" sz="3200" dirty="0"/>
            </a:br>
            <a:r>
              <a:rPr lang="en-US" sz="3200" dirty="0"/>
              <a:t>Staring straight back at me?</a:t>
            </a:r>
            <a:br>
              <a:rPr lang="en-US" sz="3200" dirty="0"/>
            </a:br>
            <a:r>
              <a:rPr lang="en-US" sz="3200" dirty="0"/>
              <a:t>Why is my reflection someone I don’t know?</a:t>
            </a:r>
            <a:br>
              <a:rPr lang="en-US" sz="3200" dirty="0"/>
            </a:br>
            <a:r>
              <a:rPr lang="en-US" sz="3200" dirty="0"/>
              <a:t>Somehow I cannot hide</a:t>
            </a:r>
            <a:br>
              <a:rPr lang="en-US" sz="3200" dirty="0"/>
            </a:br>
            <a:r>
              <a:rPr lang="en-US" sz="3200" dirty="0"/>
              <a:t>Who I am though I’ve tried</a:t>
            </a:r>
            <a:br>
              <a:rPr lang="en-US" sz="3200" dirty="0"/>
            </a:br>
            <a:r>
              <a:rPr lang="en-US" sz="3200" dirty="0"/>
              <a:t>When will my reflection show</a:t>
            </a:r>
            <a:br>
              <a:rPr lang="en-US" sz="3200" dirty="0"/>
            </a:br>
            <a:r>
              <a:rPr lang="en-US" sz="3200" dirty="0"/>
              <a:t>Who I am inside?”</a:t>
            </a:r>
          </a:p>
          <a:p>
            <a:r>
              <a:rPr lang="en-US" sz="3200" dirty="0"/>
              <a:t>What is your interpretation or analysis of this song?</a:t>
            </a:r>
          </a:p>
        </p:txBody>
      </p:sp>
      <p:sp>
        <p:nvSpPr>
          <p:cNvPr id="4" name="Footer Placeholder 3">
            <a:extLst>
              <a:ext uri="{FF2B5EF4-FFF2-40B4-BE49-F238E27FC236}">
                <a16:creationId xmlns:a16="http://schemas.microsoft.com/office/drawing/2014/main" id="{6DC66EE1-45A6-4931-AF3B-B36B578BFE9D}"/>
              </a:ext>
            </a:extLst>
          </p:cNvPr>
          <p:cNvSpPr>
            <a:spLocks noGrp="1"/>
          </p:cNvSpPr>
          <p:nvPr>
            <p:ph type="ftr" sz="quarter" idx="11"/>
          </p:nvPr>
        </p:nvSpPr>
        <p:spPr/>
        <p:txBody>
          <a:bodyPr/>
          <a:lstStyle/>
          <a:p>
            <a:r>
              <a:rPr lang="en-US" dirty="0"/>
              <a:t>Ohsfeldt - Dramaturgy through Mulan</a:t>
            </a:r>
          </a:p>
        </p:txBody>
      </p:sp>
      <p:sp>
        <p:nvSpPr>
          <p:cNvPr id="5" name="Slide Number Placeholder 4">
            <a:extLst>
              <a:ext uri="{FF2B5EF4-FFF2-40B4-BE49-F238E27FC236}">
                <a16:creationId xmlns:a16="http://schemas.microsoft.com/office/drawing/2014/main" id="{3C2293EE-C0E9-4D4A-9F82-02484D87FDF4}"/>
              </a:ext>
            </a:extLst>
          </p:cNvPr>
          <p:cNvSpPr>
            <a:spLocks noGrp="1"/>
          </p:cNvSpPr>
          <p:nvPr>
            <p:ph type="sldNum" sz="quarter" idx="12"/>
          </p:nvPr>
        </p:nvSpPr>
        <p:spPr/>
        <p:txBody>
          <a:bodyPr/>
          <a:lstStyle/>
          <a:p>
            <a:fld id="{A6832254-50D7-455F-8DA7-100FF613D172}" type="slidenum">
              <a:rPr lang="en-US" smtClean="0"/>
              <a:t>7</a:t>
            </a:fld>
            <a:endParaRPr lang="en-US" dirty="0"/>
          </a:p>
        </p:txBody>
      </p:sp>
    </p:spTree>
    <p:extLst>
      <p:ext uri="{BB962C8B-B14F-4D97-AF65-F5344CB8AC3E}">
        <p14:creationId xmlns:p14="http://schemas.microsoft.com/office/powerpoint/2010/main" val="182716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6DBFA-551D-4F04-891F-3CC27F95FA9D}"/>
              </a:ext>
            </a:extLst>
          </p:cNvPr>
          <p:cNvSpPr>
            <a:spLocks noGrp="1"/>
          </p:cNvSpPr>
          <p:nvPr>
            <p:ph type="title"/>
          </p:nvPr>
        </p:nvSpPr>
        <p:spPr/>
        <p:txBody>
          <a:bodyPr>
            <a:normAutofit/>
          </a:bodyPr>
          <a:lstStyle/>
          <a:p>
            <a:r>
              <a:rPr lang="en-US" i="1" dirty="0"/>
              <a:t>Mulan</a:t>
            </a:r>
            <a:r>
              <a:rPr lang="en-US" dirty="0"/>
              <a:t> (1998) – “Reflection”</a:t>
            </a:r>
            <a:endParaRPr lang="en-US" i="1" dirty="0"/>
          </a:p>
        </p:txBody>
      </p:sp>
      <p:sp>
        <p:nvSpPr>
          <p:cNvPr id="3" name="Content Placeholder 2">
            <a:extLst>
              <a:ext uri="{FF2B5EF4-FFF2-40B4-BE49-F238E27FC236}">
                <a16:creationId xmlns:a16="http://schemas.microsoft.com/office/drawing/2014/main" id="{1707EA14-AB86-4781-BE41-93D7C71A5B3D}"/>
              </a:ext>
            </a:extLst>
          </p:cNvPr>
          <p:cNvSpPr>
            <a:spLocks noGrp="1"/>
          </p:cNvSpPr>
          <p:nvPr>
            <p:ph idx="1"/>
          </p:nvPr>
        </p:nvSpPr>
        <p:spPr/>
        <p:txBody>
          <a:bodyPr>
            <a:normAutofit lnSpcReduction="10000"/>
          </a:bodyPr>
          <a:lstStyle/>
          <a:p>
            <a:r>
              <a:rPr lang="en-US" dirty="0"/>
              <a:t>Backstage and reviewing a failed performance.</a:t>
            </a:r>
          </a:p>
          <a:p>
            <a:pPr lvl="1"/>
            <a:r>
              <a:rPr lang="en-US" dirty="0"/>
              <a:t>Which performance failed? Why?</a:t>
            </a:r>
          </a:p>
          <a:p>
            <a:pPr lvl="1"/>
            <a:r>
              <a:rPr lang="en-US" dirty="0"/>
              <a:t>To what extent was this a failed performance or not in the eyes of the Matchmaker or Mulan’s family? Why?</a:t>
            </a:r>
          </a:p>
          <a:p>
            <a:pPr lvl="1"/>
            <a:r>
              <a:rPr lang="en-US" dirty="0"/>
              <a:t>Why is this failure so important to Mulan?</a:t>
            </a:r>
          </a:p>
          <a:p>
            <a:r>
              <a:rPr lang="en-US" dirty="0"/>
              <a:t>What emotions are involved here?</a:t>
            </a:r>
          </a:p>
          <a:p>
            <a:r>
              <a:rPr lang="en-US" dirty="0"/>
              <a:t>What role was Mulan asked to play?</a:t>
            </a:r>
          </a:p>
          <a:p>
            <a:pPr lvl="1"/>
            <a:r>
              <a:rPr lang="en-US" dirty="0"/>
              <a:t>What role does Mulan feel she can play, if any?</a:t>
            </a:r>
          </a:p>
          <a:p>
            <a:r>
              <a:rPr lang="en-US" dirty="0"/>
              <a:t>What is Mulan’s sense of self in this scene?</a:t>
            </a:r>
          </a:p>
          <a:p>
            <a:r>
              <a:rPr lang="en-US" dirty="0"/>
              <a:t>Why does Mulan go to the ancestors’ shrine?</a:t>
            </a:r>
          </a:p>
        </p:txBody>
      </p:sp>
      <p:sp>
        <p:nvSpPr>
          <p:cNvPr id="4" name="Footer Placeholder 3">
            <a:extLst>
              <a:ext uri="{FF2B5EF4-FFF2-40B4-BE49-F238E27FC236}">
                <a16:creationId xmlns:a16="http://schemas.microsoft.com/office/drawing/2014/main" id="{5B2F5C03-B730-4668-AFD3-BD51CCB94305}"/>
              </a:ext>
            </a:extLst>
          </p:cNvPr>
          <p:cNvSpPr>
            <a:spLocks noGrp="1"/>
          </p:cNvSpPr>
          <p:nvPr>
            <p:ph type="ftr" sz="quarter" idx="11"/>
          </p:nvPr>
        </p:nvSpPr>
        <p:spPr/>
        <p:txBody>
          <a:bodyPr/>
          <a:lstStyle/>
          <a:p>
            <a:r>
              <a:rPr lang="en-US" dirty="0"/>
              <a:t>Ohsfeldt - Dramaturgy through Mulan</a:t>
            </a:r>
          </a:p>
        </p:txBody>
      </p:sp>
      <p:sp>
        <p:nvSpPr>
          <p:cNvPr id="5" name="Slide Number Placeholder 4">
            <a:extLst>
              <a:ext uri="{FF2B5EF4-FFF2-40B4-BE49-F238E27FC236}">
                <a16:creationId xmlns:a16="http://schemas.microsoft.com/office/drawing/2014/main" id="{F16B12F9-2756-4F4C-A21E-9D8B17396647}"/>
              </a:ext>
            </a:extLst>
          </p:cNvPr>
          <p:cNvSpPr>
            <a:spLocks noGrp="1"/>
          </p:cNvSpPr>
          <p:nvPr>
            <p:ph type="sldNum" sz="quarter" idx="12"/>
          </p:nvPr>
        </p:nvSpPr>
        <p:spPr/>
        <p:txBody>
          <a:bodyPr/>
          <a:lstStyle/>
          <a:p>
            <a:fld id="{A6832254-50D7-455F-8DA7-100FF613D172}" type="slidenum">
              <a:rPr lang="en-US" smtClean="0"/>
              <a:t>8</a:t>
            </a:fld>
            <a:endParaRPr lang="en-US" dirty="0"/>
          </a:p>
        </p:txBody>
      </p:sp>
    </p:spTree>
    <p:extLst>
      <p:ext uri="{BB962C8B-B14F-4D97-AF65-F5344CB8AC3E}">
        <p14:creationId xmlns:p14="http://schemas.microsoft.com/office/powerpoint/2010/main" val="2241055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2FA30-87EB-4A33-BD56-6F55A02F48AA}"/>
              </a:ext>
            </a:extLst>
          </p:cNvPr>
          <p:cNvSpPr>
            <a:spLocks noGrp="1"/>
          </p:cNvSpPr>
          <p:nvPr>
            <p:ph type="title"/>
          </p:nvPr>
        </p:nvSpPr>
        <p:spPr/>
        <p:txBody>
          <a:bodyPr>
            <a:normAutofit/>
          </a:bodyPr>
          <a:lstStyle/>
          <a:p>
            <a:r>
              <a:rPr lang="en-US" dirty="0"/>
              <a:t>Song 3 – “I’ll Make a Man Out of You”</a:t>
            </a:r>
          </a:p>
        </p:txBody>
      </p:sp>
      <p:sp>
        <p:nvSpPr>
          <p:cNvPr id="3" name="Content Placeholder 2">
            <a:extLst>
              <a:ext uri="{FF2B5EF4-FFF2-40B4-BE49-F238E27FC236}">
                <a16:creationId xmlns:a16="http://schemas.microsoft.com/office/drawing/2014/main" id="{258F640C-BBC1-4B82-9460-184050BD2804}"/>
              </a:ext>
            </a:extLst>
          </p:cNvPr>
          <p:cNvSpPr>
            <a:spLocks noGrp="1"/>
          </p:cNvSpPr>
          <p:nvPr>
            <p:ph idx="1"/>
          </p:nvPr>
        </p:nvSpPr>
        <p:spPr/>
        <p:txBody>
          <a:bodyPr>
            <a:normAutofit/>
          </a:bodyPr>
          <a:lstStyle/>
          <a:p>
            <a:r>
              <a:rPr lang="en-US" sz="3200" dirty="0"/>
              <a:t>Official Disney YouTube link - </a:t>
            </a:r>
            <a:r>
              <a:rPr lang="en-US" sz="3200" dirty="0">
                <a:hlinkClick r:id="rId3"/>
              </a:rPr>
              <a:t>https://youtu.be/TVcLIfSC4OE</a:t>
            </a:r>
            <a:endParaRPr lang="en-US" sz="3200" dirty="0"/>
          </a:p>
          <a:p>
            <a:r>
              <a:rPr lang="en-US" sz="3200" dirty="0"/>
              <a:t>“Be a man</a:t>
            </a:r>
            <a:br>
              <a:rPr lang="en-US" sz="3200" dirty="0"/>
            </a:br>
            <a:r>
              <a:rPr lang="en-US" sz="3200" dirty="0"/>
              <a:t>We must be swift as the coursing river</a:t>
            </a:r>
            <a:br>
              <a:rPr lang="en-US" sz="3200" dirty="0"/>
            </a:br>
            <a:r>
              <a:rPr lang="en-US" sz="3200" dirty="0"/>
              <a:t>Be a man</a:t>
            </a:r>
            <a:br>
              <a:rPr lang="en-US" sz="3200" dirty="0"/>
            </a:br>
            <a:r>
              <a:rPr lang="en-US" sz="3200" dirty="0"/>
              <a:t>With all the force of a great typhoon</a:t>
            </a:r>
            <a:br>
              <a:rPr lang="en-US" sz="3200" dirty="0"/>
            </a:br>
            <a:r>
              <a:rPr lang="en-US" sz="3200" dirty="0"/>
              <a:t>Be a man</a:t>
            </a:r>
            <a:br>
              <a:rPr lang="en-US" sz="3200" dirty="0"/>
            </a:br>
            <a:r>
              <a:rPr lang="en-US" sz="3200" dirty="0"/>
              <a:t>With all the strength of a raging fire</a:t>
            </a:r>
            <a:br>
              <a:rPr lang="en-US" sz="3200" dirty="0"/>
            </a:br>
            <a:r>
              <a:rPr lang="en-US" sz="3200" dirty="0"/>
              <a:t>Mysterious as the dark side of the moon” </a:t>
            </a:r>
          </a:p>
          <a:p>
            <a:r>
              <a:rPr lang="en-US" sz="3200" dirty="0"/>
              <a:t>What is your interpretation or analysis of this song?</a:t>
            </a:r>
          </a:p>
        </p:txBody>
      </p:sp>
      <p:sp>
        <p:nvSpPr>
          <p:cNvPr id="4" name="Footer Placeholder 3">
            <a:extLst>
              <a:ext uri="{FF2B5EF4-FFF2-40B4-BE49-F238E27FC236}">
                <a16:creationId xmlns:a16="http://schemas.microsoft.com/office/drawing/2014/main" id="{1079C8FD-BD20-45BA-8FAE-7334D97FFF68}"/>
              </a:ext>
            </a:extLst>
          </p:cNvPr>
          <p:cNvSpPr>
            <a:spLocks noGrp="1"/>
          </p:cNvSpPr>
          <p:nvPr>
            <p:ph type="ftr" sz="quarter" idx="11"/>
          </p:nvPr>
        </p:nvSpPr>
        <p:spPr/>
        <p:txBody>
          <a:bodyPr/>
          <a:lstStyle/>
          <a:p>
            <a:r>
              <a:rPr lang="en-US" dirty="0"/>
              <a:t>Ohsfeldt - Dramaturgy through Mulan</a:t>
            </a:r>
          </a:p>
        </p:txBody>
      </p:sp>
      <p:sp>
        <p:nvSpPr>
          <p:cNvPr id="5" name="Slide Number Placeholder 4">
            <a:extLst>
              <a:ext uri="{FF2B5EF4-FFF2-40B4-BE49-F238E27FC236}">
                <a16:creationId xmlns:a16="http://schemas.microsoft.com/office/drawing/2014/main" id="{5C9B0BBB-187B-4ECE-A1E9-B5E955E28CF1}"/>
              </a:ext>
            </a:extLst>
          </p:cNvPr>
          <p:cNvSpPr>
            <a:spLocks noGrp="1"/>
          </p:cNvSpPr>
          <p:nvPr>
            <p:ph type="sldNum" sz="quarter" idx="12"/>
          </p:nvPr>
        </p:nvSpPr>
        <p:spPr/>
        <p:txBody>
          <a:bodyPr/>
          <a:lstStyle/>
          <a:p>
            <a:fld id="{A6832254-50D7-455F-8DA7-100FF613D172}" type="slidenum">
              <a:rPr lang="en-US" smtClean="0"/>
              <a:t>9</a:t>
            </a:fld>
            <a:endParaRPr lang="en-US" dirty="0"/>
          </a:p>
        </p:txBody>
      </p:sp>
    </p:spTree>
    <p:extLst>
      <p:ext uri="{BB962C8B-B14F-4D97-AF65-F5344CB8AC3E}">
        <p14:creationId xmlns:p14="http://schemas.microsoft.com/office/powerpoint/2010/main" val="28885751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15283</TotalTime>
  <Words>11741</Words>
  <Application>Microsoft Office PowerPoint</Application>
  <PresentationFormat>Widescreen</PresentationFormat>
  <Paragraphs>288</Paragraphs>
  <Slides>14</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Understanding Goffman’s Dramaturgy through Disney’s Mulan (1998)</vt:lpstr>
      <vt:lpstr>Goffman Refresher</vt:lpstr>
      <vt:lpstr>Goffman Refresher, pt. 2</vt:lpstr>
      <vt:lpstr>Mulan (1998) Song by Song</vt:lpstr>
      <vt:lpstr>Song 1 – “Honor to Us All”</vt:lpstr>
      <vt:lpstr>Mulan (1998) – “Honor to Us All”</vt:lpstr>
      <vt:lpstr>Song 2 – “Reflection”</vt:lpstr>
      <vt:lpstr>Mulan (1998) – “Reflection”</vt:lpstr>
      <vt:lpstr>Song 3 – “I’ll Make a Man Out of You”</vt:lpstr>
      <vt:lpstr>Mulan (1998) – “I’ll Make a Man Out of You”</vt:lpstr>
      <vt:lpstr>Song 4 – “A Girl Worth Fighting For”</vt:lpstr>
      <vt:lpstr>Mulan (1998) – “A Girl Worth Fighting For”</vt:lpstr>
      <vt:lpstr>Further Discussion Questions</vt:lpstr>
      <vt:lpstr>Break Into Groups!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Gofffman’s Dramaturgy through Mulan (1998)</dc:title>
  <dc:creator>Mike Ohsfeldt</dc:creator>
  <cp:lastModifiedBy>Mike Ohsfeldt</cp:lastModifiedBy>
  <cp:revision>2</cp:revision>
  <dcterms:created xsi:type="dcterms:W3CDTF">2021-08-18T21:32:52Z</dcterms:created>
  <dcterms:modified xsi:type="dcterms:W3CDTF">2022-01-21T05:12:27Z</dcterms:modified>
</cp:coreProperties>
</file>