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58" r:id="rId4"/>
    <p:sldId id="259" r:id="rId5"/>
    <p:sldId id="260" r:id="rId6"/>
    <p:sldId id="261" r:id="rId7"/>
    <p:sldId id="264" r:id="rId8"/>
    <p:sldId id="299" r:id="rId9"/>
    <p:sldId id="325" r:id="rId10"/>
    <p:sldId id="326" r:id="rId11"/>
    <p:sldId id="307" r:id="rId12"/>
    <p:sldId id="308" r:id="rId13"/>
    <p:sldId id="300" r:id="rId14"/>
    <p:sldId id="302" r:id="rId15"/>
    <p:sldId id="263" r:id="rId16"/>
    <p:sldId id="313" r:id="rId17"/>
    <p:sldId id="314" r:id="rId18"/>
    <p:sldId id="316" r:id="rId19"/>
    <p:sldId id="328" r:id="rId20"/>
    <p:sldId id="301" r:id="rId21"/>
    <p:sldId id="318" r:id="rId22"/>
    <p:sldId id="286" r:id="rId23"/>
    <p:sldId id="324" r:id="rId24"/>
    <p:sldId id="275" r:id="rId25"/>
    <p:sldId id="304" r:id="rId26"/>
    <p:sldId id="262" r:id="rId27"/>
    <p:sldId id="322" r:id="rId28"/>
    <p:sldId id="3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254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A4714-4A08-B34A-804C-4EDA26070BB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5B198-4316-6B46-9E4C-D87A80FE1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4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CBBE-D8C5-4741-AAA4-400800C342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4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Questions are the central part of survey research, so selecting good questions is the most important concern for researchers </a:t>
            </a:r>
          </a:p>
          <a:p>
            <a:r>
              <a:rPr lang="en-US"/>
              <a:t>Questions have to be clear and convey the intended meaning to your respondents 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CBBE-D8C5-4741-AAA4-400800C342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explain the difference, why the second question is superior, it is less vague and more specific in terms of scope (your community), time (today/now/contemporary period, etc.) and negative versus positive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CBBE-D8C5-4741-AAA4-400800C342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1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This focuses attention clearly on a specific geographical unit</a:t>
            </a:r>
          </a:p>
          <a:p>
            <a:r>
              <a:rPr lang="en-US" b="1"/>
              <a:t>This focuses attention clearly on a specific geographical unit, -too specific may risk anonymity, especially address.  You may want to just say this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CBBE-D8C5-4741-AAA4-400800C342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0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Print the homework assignment and discuss with students before end of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CBBE-D8C5-4741-AAA4-400800C3425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95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the importance of surveys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CBBE-D8C5-4741-AAA4-400800C3425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24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list of questions that students can map to different research methods (surveys and contents analysis focus)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study of sociology to students. If teaching an intro to sociology course, then skip this discussion or if already reviewed by the instructor.</a:t>
            </a:r>
          </a:p>
          <a:p>
            <a:r>
              <a:rPr lang="en-US" dirty="0"/>
              <a:t>Ask students what they the think sociology is</a:t>
            </a:r>
          </a:p>
          <a:p>
            <a:r>
              <a:rPr lang="en-US" dirty="0"/>
              <a:t>Sociology is the study of the social world around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key terms and concepts you want students to learn/take away from the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9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diversity of social problems demands the use of  different research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discuss each one, but mention how the focus will be surveys and content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CBBE-D8C5-4741-AAA4-400800C342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6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GSS used by many sociologists. Can take students to the website and show them what data is collected (race, gender, etc..)</a:t>
            </a:r>
          </a:p>
          <a:p>
            <a:r>
              <a:rPr lang="en-US" dirty="0"/>
              <a:t>https://</a:t>
            </a:r>
            <a:r>
              <a:rPr lang="en-US" dirty="0" err="1"/>
              <a:t>gssdataexplorer.norc.org</a:t>
            </a:r>
            <a:r>
              <a:rPr lang="en-US" dirty="0"/>
              <a:t>/variables/</a:t>
            </a:r>
            <a:r>
              <a:rPr lang="en-US" dirty="0" err="1"/>
              <a:t>vfilter</a:t>
            </a:r>
            <a:r>
              <a:rPr lang="en-US" dirty="0"/>
              <a:t> (follow the link it lists the key variables in GSS and you can search variables you are interested in)—This can be another in-class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B198-4316-6B46-9E4C-D87A80FE1A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Also information on income</a:t>
            </a:r>
          </a:p>
          <a:p>
            <a:r>
              <a:rPr lang="en-US" dirty="0"/>
              <a:t>We see surveys being collected on political opinions, products, survey about your experience in a store, people's happiness, </a:t>
            </a:r>
          </a:p>
          <a:p>
            <a:r>
              <a:rPr lang="en-US" dirty="0"/>
              <a:t>Also information on income</a:t>
            </a:r>
          </a:p>
          <a:p>
            <a:r>
              <a:rPr lang="en-US" dirty="0"/>
              <a:t>We see surveys being collected on political opinions, products, survey about your experience in a store, people's happiness, </a:t>
            </a:r>
          </a:p>
          <a:p>
            <a:r>
              <a:rPr lang="en-US" b="1" dirty="0"/>
              <a:t>1.</a:t>
            </a:r>
            <a:r>
              <a:rPr lang="en-US" dirty="0"/>
              <a:t> Can be used to measure a wide variety of unobservable data, such as </a:t>
            </a:r>
            <a:r>
              <a:rPr lang="en-US" b="1" dirty="0"/>
              <a:t>people's political orientation</a:t>
            </a:r>
            <a:r>
              <a:rPr lang="en-US" dirty="0"/>
              <a:t>), </a:t>
            </a:r>
            <a:r>
              <a:rPr lang="en-US" b="1" dirty="0"/>
              <a:t>traits, attitudes</a:t>
            </a:r>
            <a:r>
              <a:rPr lang="en-US" dirty="0"/>
              <a:t> (e.g., towards specific social groups),</a:t>
            </a:r>
            <a:r>
              <a:rPr lang="en-US" b="1" dirty="0"/>
              <a:t>beliefs</a:t>
            </a:r>
            <a:r>
              <a:rPr lang="en-US" dirty="0"/>
              <a:t> (e.g. about a new law), </a:t>
            </a:r>
            <a:r>
              <a:rPr lang="en-US" b="1" dirty="0"/>
              <a:t>behaviors</a:t>
            </a:r>
            <a:r>
              <a:rPr lang="en-US" dirty="0"/>
              <a:t> (e.g. smoking or drinking)</a:t>
            </a:r>
          </a:p>
          <a:p>
            <a:r>
              <a:rPr lang="en-US" dirty="0"/>
              <a:t>2. for instance it will be difficult to survey an entire country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CBBE-D8C5-4741-AAA4-400800C342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4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15098-8EC9-A786-AFE3-92E64C432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83E12-79E5-BE58-64ED-969583136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CA23F-D9E8-827C-42EB-AF047E9D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16D17-9361-B836-3541-C49C3885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3757-FAB4-BBA7-3824-76876912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3765-36CB-10DA-4FFB-978CC8A2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31CAF-BAB4-D3E9-5F34-D0237F14B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9D31-F273-3E41-D4AC-EF99C774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F1AD-B449-845E-92D5-02D998AC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440B-50CD-8E11-8736-C9E139DC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8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49E10-0997-C193-BDAC-00BF9DEDF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7DF43-DFF0-0BF9-B5DB-E88F21F04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0E9CF-8480-D699-E15C-3DCDF71E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5BE8-E331-FCFE-C25D-2E0A504C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0A8AE-305A-7146-EF15-79EB5264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5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81E0-ED66-F5B2-F125-6283640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56192-819C-EAC3-7731-8D661A59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3AB6-C61E-C67F-961F-A3D6E767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44EB5-4216-2C9B-B3E6-D42FF516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1D326-3D52-8B61-CC7D-FBC8F8C7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6DDD-CF14-D5AA-1F5B-B7602F33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4960-CDF7-534B-D70F-4DD2F5CA1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B523-C71C-596D-F3D5-BC3C0996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5194-782B-D624-A23B-9381FD36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BBF3F-878E-5D0C-DA7D-08611B0C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5D1D-14BA-9628-B1FF-E32E0DE0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4C8B-1B47-4A75-E32F-76BD1EBEF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C487-BD21-4D16-769E-288782523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53B7E-A4BF-CA06-D596-1AA9E7BA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144FD-46C3-F6C2-91F8-3E0BF1A4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16481-A035-0482-93C5-C2019656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A454-6EE1-4D68-62BB-5F28DCC7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67280-9019-4004-0291-B46123AB7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F6DDA-41DF-60F3-4D8F-7BE7B7251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3FD33-3A37-3B5F-366F-3995D2A6B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D9AC9-F0DF-49AC-A6AA-AF9EFA779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207AE-40F5-FF61-47C5-9DFB8791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FCCDA-9270-0E2B-8492-05DA0B0D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EEB06-C701-761F-AAF2-CA968C37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164A-BE76-4F82-CEBF-43EF56BF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70429-2DE1-E3FA-D047-5D06C05A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939D3-A38F-60B0-DD37-81EADA4F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03D70-139D-6D5E-E84F-4E162AAB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8ED86-5F53-9690-84B5-F247124D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40BF2-BB8F-85B8-4A26-32566860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5E642-7C18-DB70-0002-B93AB3BD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DC23-AEE9-F7B0-FCAC-BAD13FA8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B813-F617-4262-F0A4-F09E1CE18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4483D-78B2-0360-4A16-8C8F183FA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A7B29-A9B9-C9F6-A59D-F064068F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6F070-427E-80ED-7430-9E7C6D45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24C6C-1274-AA16-653A-341082A6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12B1-FFF4-3B33-0BF7-21E860DF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E3497-650F-0E8D-977D-5FCC9CC6B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1B158-2AA0-9FF2-2B02-ECC4F1506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E77F4-BE62-1B1F-45DD-02050842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02F51-6AFF-A589-52DE-57102B08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6D58C-D99A-008F-9A9E-627AAD87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9643A-9FF6-4F66-CE14-00E7C380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17ABF-10D2-5925-3EE9-3C63C2FD3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E3F2-881F-75B0-833F-A36A4ED24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F08D-ABC9-134D-A28B-45761228E134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71027-0C34-DED8-B387-6201F3C5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8D2CA-BFF9-BAE0-212B-FA2D232B3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F682-939A-964C-9EB6-B344ED11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yellow figures and a red figure on the other side">
            <a:extLst>
              <a:ext uri="{FF2B5EF4-FFF2-40B4-BE49-F238E27FC236}">
                <a16:creationId xmlns:a16="http://schemas.microsoft.com/office/drawing/2014/main" id="{986F443C-3AB7-3789-981E-1774444E7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B841-2BD6-A4D9-12F4-4FC9A4A33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Research Methods in Sociology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DC633-EFD7-0519-876C-5E36C3F65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	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672AEA-DBAB-D5F1-73F7-2514DD1731A4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effectLst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7D0C1-44E3-92F9-E651-5C2B19C1C6A3}"/>
              </a:ext>
            </a:extLst>
          </p:cNvPr>
          <p:cNvSpPr txBox="1"/>
          <p:nvPr/>
        </p:nvSpPr>
        <p:spPr>
          <a:xfrm>
            <a:off x="3050381" y="324433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effectLst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FEF9-66DF-7603-4C81-3AD00424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C6CB-DF35-998C-BA2E-59705D332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overview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120700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4D7B-338C-2CB2-BBFB-3E60FF0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5FE3-E875-60A1-DBD0-07153339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571"/>
            <a:ext cx="10515600" cy="4351338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social scientists rely on surveys as their primary method of data collection (Chambliss &amp; Schutt 150).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sample survey question: What are you most afraid of?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8B315ACA-A44A-F504-CE21-32C62F07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8" r="17602" b="2"/>
          <a:stretch/>
        </p:blipFill>
        <p:spPr>
          <a:xfrm>
            <a:off x="741047" y="4273161"/>
            <a:ext cx="2057400" cy="2219714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A836903-17DC-776B-FE66-161AA1151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" r="22327" b="2"/>
          <a:stretch/>
        </p:blipFill>
        <p:spPr>
          <a:xfrm>
            <a:off x="9296400" y="245605"/>
            <a:ext cx="2057400" cy="19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55E2-0528-F1A8-9F5B-3817FFF4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1140"/>
            <a:ext cx="10965873" cy="7570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asking people what they are most afraid of</a:t>
            </a:r>
          </a:p>
        </p:txBody>
      </p:sp>
      <p:pic>
        <p:nvPicPr>
          <p:cNvPr id="4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1625CD1C-8521-6890-8CD4-8BB1D7A1A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2" b="13106"/>
          <a:stretch/>
        </p:blipFill>
        <p:spPr>
          <a:xfrm>
            <a:off x="1570680" y="1081985"/>
            <a:ext cx="9663377" cy="54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4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CC35-4A58-4017-810F-40FD9C3E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81200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EF3A-318D-4F7A-BD77-9966099DD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371600"/>
            <a:ext cx="8744032" cy="4305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research collects information from a sample of individuals by asking standardized questions (same questions for every person)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Collects data about people and their preferences, thoughts and behaviors in a systematic manner 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4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phic 44" descr="Questionnaire">
            <a:extLst>
              <a:ext uri="{FF2B5EF4-FFF2-40B4-BE49-F238E27FC236}">
                <a16:creationId xmlns:a16="http://schemas.microsoft.com/office/drawing/2014/main" id="{7F664E2C-087C-CE9B-08AC-D6C179E07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A7A4-3599-10DB-4E2B-FAD153B6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A14F-92EF-469F-5071-A0E6C96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690687"/>
            <a:ext cx="11186555" cy="4802187"/>
          </a:xfrm>
        </p:spPr>
        <p:txBody>
          <a:bodyPr/>
          <a:lstStyle/>
          <a:p>
            <a:pPr>
              <a:buFont typeface="Wingdings,Sans-Serif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surveying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people</a:t>
            </a:r>
          </a:p>
          <a:p>
            <a:pPr>
              <a:buFont typeface="Wingdings,Sans-Serif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use information from a sample to make inferences about the wider population </a:t>
            </a:r>
          </a:p>
          <a:p>
            <a:pPr lvl="1">
              <a:buFont typeface="Wingdings,Sans-Serif"/>
              <a:buChar char="§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surveying high school students about their favorite social media (we would sample a population of the students, not the entire school).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64D8-72D6-44E9-C9F8-4C0E8A58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5FF1-11B5-31BE-0A09-30CD6F6CF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A663D4-0ACD-FE6C-AFA9-40FE8221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1" y="0"/>
            <a:ext cx="10302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924644-8CEF-343F-8F38-BD5DE6F87DBA}"/>
              </a:ext>
            </a:extLst>
          </p:cNvPr>
          <p:cNvSpPr txBox="1"/>
          <p:nvPr/>
        </p:nvSpPr>
        <p:spPr>
          <a:xfrm>
            <a:off x="5255822" y="630820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gssdataexplorer.norc.org</a:t>
            </a:r>
            <a:r>
              <a:rPr lang="en-US" b="1" dirty="0"/>
              <a:t>/variables/</a:t>
            </a:r>
            <a:r>
              <a:rPr lang="en-US" b="1" dirty="0" err="1"/>
              <a:t>vfilter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31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D3FC-D39A-4BDA-A4E8-84CE7A70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82" y="114476"/>
            <a:ext cx="6798734" cy="130386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Advantages Of Surveys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67A6-D774-4F45-A22F-7960A7EA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1294411"/>
            <a:ext cx="11279579" cy="46903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Can be used to measure a wide variety of unobservable data, such as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people's political orientation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),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traits, attitudes 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beliefs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(e.g., about a new law),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behaviors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(e.g., smoking or drinking)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Ideal for collecting data about a population that is too large to observe directly. Such as an entire country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Efficient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because its more 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cost effective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and can collect data rapidly </a:t>
            </a:r>
          </a:p>
        </p:txBody>
      </p:sp>
    </p:spTree>
    <p:extLst>
      <p:ext uri="{BB962C8B-B14F-4D97-AF65-F5344CB8AC3E}">
        <p14:creationId xmlns:p14="http://schemas.microsoft.com/office/powerpoint/2010/main" val="10829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5D57-092B-5E44-2A55-4E50846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329499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C2F7-3471-0F95-37FD-C44114147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4. allows for comparative analysis between and within groups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5. versatility: used for various type of studies including </a:t>
            </a:r>
            <a:r>
              <a:rPr lang="en-US" b="1" dirty="0">
                <a:latin typeface="Times New Roman"/>
                <a:cs typeface="Times New Roman"/>
              </a:rPr>
              <a:t>public opinion polls, election campaigns,  program evaluations, and community needs assessment </a:t>
            </a:r>
            <a:r>
              <a:rPr lang="en-US" dirty="0">
                <a:latin typeface="Times New Roman"/>
                <a:cs typeface="Times New Roman"/>
              </a:rPr>
              <a:t>(which makes research meaningful and gives the ability to impact communities)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73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16D2-8BE6-4415-A7F0-E414449C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96" y="90927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RESEARCH THAT MATTERS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71E0E-CC5A-4409-AB6E-78E02EF5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282534"/>
            <a:ext cx="11627194" cy="44651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surveys for community research and needs assessment.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surveys to find out what are some of the largest problems facing communities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centering the voice and experiences of the community 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 survey different neighborhoods across the city and see if the most pressings issues include: Access to Healthcare; Need for Parks; Safety; or Education. We conduct the survey and develop a report or proposal for the city council, the school district, or the County's health department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also publish the results in academic journal about urban inequality</a:t>
            </a:r>
          </a:p>
        </p:txBody>
      </p:sp>
    </p:spTree>
    <p:extLst>
      <p:ext uri="{BB962C8B-B14F-4D97-AF65-F5344CB8AC3E}">
        <p14:creationId xmlns:p14="http://schemas.microsoft.com/office/powerpoint/2010/main" val="5829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0363-4265-4EEB-B21F-66007D00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27" y="576504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Writing survey questions</a:t>
            </a:r>
            <a:endParaRPr lang="en-US" sz="36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DEDE-15C5-4932-A25A-2CB95AD32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22" y="1745672"/>
            <a:ext cx="9880270" cy="4189461"/>
          </a:xfrm>
        </p:spPr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Clarity:</a:t>
            </a:r>
            <a:r>
              <a:rPr lang="en-US" dirty="0">
                <a:latin typeface="Times New Roman"/>
                <a:cs typeface="Times New Roman"/>
              </a:rPr>
              <a:t> are questions understood by respondents?</a:t>
            </a:r>
            <a:endParaRPr lang="en-US" dirty="0"/>
          </a:p>
          <a:p>
            <a:r>
              <a:rPr lang="en-US" b="1" dirty="0">
                <a:latin typeface="Times New Roman"/>
                <a:cs typeface="Times New Roman"/>
              </a:rPr>
              <a:t>Level of wording</a:t>
            </a:r>
            <a:r>
              <a:rPr lang="en-US" dirty="0">
                <a:latin typeface="Times New Roman"/>
                <a:cs typeface="Times New Roman"/>
              </a:rPr>
              <a:t>  (simple, straight forward, and to the point)</a:t>
            </a:r>
          </a:p>
          <a:p>
            <a:r>
              <a:rPr lang="en-US" dirty="0">
                <a:latin typeface="Times New Roman"/>
                <a:cs typeface="Times New Roman"/>
              </a:rPr>
              <a:t>Avoid highly technical language</a:t>
            </a:r>
          </a:p>
        </p:txBody>
      </p:sp>
    </p:spTree>
    <p:extLst>
      <p:ext uri="{BB962C8B-B14F-4D97-AF65-F5344CB8AC3E}">
        <p14:creationId xmlns:p14="http://schemas.microsoft.com/office/powerpoint/2010/main" val="25162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19823-C123-1AE4-D38B-E838FE86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E844-F3C2-C10D-6F0B-D2FE2512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plan for college level or high school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plan time: 1or 2 50-minute class periods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Activities: Content Analysis Exercise, Survey Activity, and Class Discussion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 Outcomes: Mapping Research Methods to Research Questions (Homework Assignment)</a:t>
            </a:r>
          </a:p>
        </p:txBody>
      </p:sp>
    </p:spTree>
    <p:extLst>
      <p:ext uri="{BB962C8B-B14F-4D97-AF65-F5344CB8AC3E}">
        <p14:creationId xmlns:p14="http://schemas.microsoft.com/office/powerpoint/2010/main" val="339995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BBA1E-5C43-0AE0-173C-E4946666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for Administering Surveys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5E9378-2A60-E0EF-4DA3-113FBADEC81B}"/>
              </a:ext>
            </a:extLst>
          </p:cNvPr>
          <p:cNvSpPr txBox="1">
            <a:spLocks/>
          </p:cNvSpPr>
          <p:nvPr/>
        </p:nvSpPr>
        <p:spPr>
          <a:xfrm>
            <a:off x="235527" y="1773382"/>
            <a:ext cx="11732646" cy="4228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i="1" dirty="0"/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Mailed survey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survey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person survey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Email/ Online Survey</a:t>
            </a:r>
          </a:p>
          <a:p>
            <a:pPr marL="457200" lvl="1" indent="0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platforms like SurveyMonkey (free) or Qualtrics</a:t>
            </a:r>
          </a:p>
          <a:p>
            <a:pPr marL="457200" lvl="1" indent="0">
              <a:buNone/>
            </a:pP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Question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Which one do you think is the most effective to use?</a:t>
            </a: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15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7784-FBE2-4DB7-9EE2-71B72DE53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742" y="1966416"/>
            <a:ext cx="7757241" cy="20433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How can we make good survey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61ABD-78DF-C888-BFCB-EC325D7CAFC7}"/>
              </a:ext>
            </a:extLst>
          </p:cNvPr>
          <p:cNvSpPr txBox="1"/>
          <p:nvPr/>
        </p:nvSpPr>
        <p:spPr>
          <a:xfrm>
            <a:off x="477959" y="884112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Examples of survey questions</a:t>
            </a:r>
          </a:p>
        </p:txBody>
      </p:sp>
    </p:spTree>
    <p:extLst>
      <p:ext uri="{BB962C8B-B14F-4D97-AF65-F5344CB8AC3E}">
        <p14:creationId xmlns:p14="http://schemas.microsoft.com/office/powerpoint/2010/main" val="4986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61" y="209643"/>
            <a:ext cx="7876226" cy="18599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017" y="1973876"/>
            <a:ext cx="7957331" cy="42710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trike="sngStri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6C798-42FC-4EF2-A19D-8BD83FAE8BDF}"/>
              </a:ext>
            </a:extLst>
          </p:cNvPr>
          <p:cNvSpPr txBox="1"/>
          <p:nvPr/>
        </p:nvSpPr>
        <p:spPr>
          <a:xfrm>
            <a:off x="285008" y="510639"/>
            <a:ext cx="11906992" cy="57861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What issue do you feel is most impacting society</a:t>
            </a:r>
            <a:r>
              <a:rPr lang="en-US" sz="2200" dirty="0">
                <a:latin typeface="Times New Roman"/>
                <a:cs typeface="Times New Roman"/>
              </a:rPr>
              <a:t>?</a:t>
            </a:r>
            <a:endParaRPr lang="en-US" dirty="0"/>
          </a:p>
          <a:p>
            <a:r>
              <a:rPr lang="en-US" sz="2200" dirty="0">
                <a:latin typeface="Times New Roman"/>
                <a:cs typeface="Times New Roman"/>
              </a:rPr>
              <a:t>A. Healthcare</a:t>
            </a:r>
          </a:p>
          <a:p>
            <a:r>
              <a:rPr lang="en-US" sz="2200" dirty="0">
                <a:latin typeface="Times New Roman"/>
                <a:cs typeface="Times New Roman"/>
              </a:rPr>
              <a:t>B. employment</a:t>
            </a:r>
          </a:p>
          <a:p>
            <a:r>
              <a:rPr lang="en-US" sz="2200" dirty="0">
                <a:latin typeface="Times New Roman"/>
                <a:cs typeface="Times New Roman"/>
              </a:rPr>
              <a:t>C. Education</a:t>
            </a:r>
          </a:p>
          <a:p>
            <a:r>
              <a:rPr lang="en-US" sz="2200" dirty="0">
                <a:latin typeface="Times New Roman"/>
                <a:cs typeface="Times New Roman"/>
              </a:rPr>
              <a:t>D. None</a:t>
            </a:r>
          </a:p>
          <a:p>
            <a:endParaRPr lang="en-US" sz="2200" b="1" dirty="0">
              <a:latin typeface="Times New Roman"/>
              <a:cs typeface="Times New Roman"/>
            </a:endParaRPr>
          </a:p>
          <a:p>
            <a:r>
              <a:rPr lang="en-US" sz="2200" b="1" dirty="0">
                <a:latin typeface="Times New Roman"/>
                <a:cs typeface="Times New Roman"/>
              </a:rPr>
              <a:t>How can we transform this question into a more precise survey question? 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b="1" dirty="0">
                <a:latin typeface="Times New Roman"/>
                <a:cs typeface="Times New Roman"/>
              </a:rPr>
              <a:t>Which issue do you feel is the number one problem 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negatively</a:t>
            </a:r>
            <a:r>
              <a:rPr lang="en-US" sz="2200" b="1" dirty="0">
                <a:latin typeface="Times New Roman"/>
                <a:cs typeface="Times New Roman"/>
              </a:rPr>
              <a:t> affecting your </a:t>
            </a:r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neighborhood today? 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200" b="1" dirty="0">
                <a:latin typeface="Times New Roman"/>
                <a:cs typeface="Times New Roman"/>
              </a:rPr>
              <a:t>A. Healthcare</a:t>
            </a:r>
          </a:p>
          <a:p>
            <a:r>
              <a:rPr lang="en-US" sz="2200" b="1" dirty="0">
                <a:latin typeface="Times New Roman"/>
                <a:cs typeface="Times New Roman"/>
              </a:rPr>
              <a:t>B. Employment</a:t>
            </a:r>
          </a:p>
          <a:p>
            <a:r>
              <a:rPr lang="en-US" sz="2200" b="1" dirty="0">
                <a:latin typeface="Times New Roman"/>
                <a:cs typeface="Times New Roman"/>
              </a:rPr>
              <a:t>C. Education</a:t>
            </a:r>
          </a:p>
          <a:p>
            <a:r>
              <a:rPr lang="en-US" sz="2200" b="1" dirty="0">
                <a:latin typeface="Times New Roman"/>
                <a:cs typeface="Times New Roman"/>
              </a:rPr>
              <a:t>D. Parks</a:t>
            </a:r>
          </a:p>
          <a:p>
            <a:r>
              <a:rPr lang="en-US" sz="2200" b="1" dirty="0">
                <a:latin typeface="Times New Roman"/>
                <a:cs typeface="Times New Roman"/>
              </a:rPr>
              <a:t>E. Safety</a:t>
            </a:r>
          </a:p>
          <a:p>
            <a:r>
              <a:rPr lang="en-US" sz="2200" b="1" dirty="0">
                <a:latin typeface="Times New Roman"/>
                <a:cs typeface="Times New Roman"/>
              </a:rPr>
              <a:t>F. Other._________</a:t>
            </a:r>
            <a:r>
              <a:rPr lang="en-US" sz="2200" dirty="0">
                <a:latin typeface="Times New Roman"/>
                <a:cs typeface="Times New Roman"/>
              </a:rPr>
              <a:t>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B45B-0B42-4279-BF36-60ACDC92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444" y="83936"/>
            <a:ext cx="6798734" cy="130386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Question 2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6ED7D-7FAF-4671-9602-4A6004F8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5" y="1387803"/>
            <a:ext cx="11483439" cy="519112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Residential location:___________________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How can we make this question a more precise survey question? Does it ask for town? Country? Street address? 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Better question: In what city or town do you live?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Even better: What is your zip code?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16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22DC-4A2E-4EE4-8043-103C3DD7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620" y="26169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Homework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5FEF7-339A-4DE0-9770-D172E731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32" y="1330036"/>
            <a:ext cx="11152910" cy="4665737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,Sans-Serif"/>
              <a:buChar char="§"/>
            </a:pPr>
            <a:r>
              <a:rPr lang="en-US" dirty="0">
                <a:latin typeface="Times New Roman"/>
                <a:cs typeface="Times New Roman"/>
              </a:rPr>
              <a:t>Create your own survey (5 questions minimum)</a:t>
            </a:r>
          </a:p>
          <a:p>
            <a:pPr marL="457200" indent="-457200">
              <a:buFont typeface="Wingdings,Sans-Serif"/>
              <a:buChar char="§"/>
            </a:pPr>
            <a:r>
              <a:rPr lang="en-US" dirty="0">
                <a:latin typeface="Times New Roman"/>
                <a:cs typeface="Times New Roman"/>
              </a:rPr>
              <a:t>What topic or issue do you care about? What would you like to know?</a:t>
            </a:r>
          </a:p>
          <a:p>
            <a:pPr marL="457200" indent="-457200">
              <a:buFont typeface="Wingdings,Sans-Serif"/>
              <a:buChar char="§"/>
            </a:pPr>
            <a:r>
              <a:rPr lang="en-US" dirty="0">
                <a:latin typeface="Times New Roman"/>
                <a:cs typeface="Times New Roman"/>
              </a:rPr>
              <a:t>What are five questions you would ask of your participants?</a:t>
            </a:r>
          </a:p>
          <a:p>
            <a:pPr marL="457200" indent="-457200">
              <a:buFont typeface="Wingdings,Sans-Serif"/>
              <a:buChar char="§"/>
            </a:pPr>
            <a:r>
              <a:rPr lang="en-US" dirty="0">
                <a:latin typeface="Times New Roman"/>
                <a:cs typeface="Times New Roman"/>
              </a:rPr>
              <a:t>What tool/platform would you use to administer your survey and why? (e.g., by Phone, Mail, internet, etc.)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/>
              <a:buChar char="§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solidFill>
                <a:srgbClr val="262626"/>
              </a:solidFill>
              <a:latin typeface="Garamond" panose="0202040403030101080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95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7" name="Rectangle 5146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9" name="Rectangle 5148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5315B-897B-86A7-E1F5-123A36DD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Analysis</a:t>
            </a:r>
          </a:p>
        </p:txBody>
      </p:sp>
      <p:pic>
        <p:nvPicPr>
          <p:cNvPr id="5126" name="Picture 6" descr="TikTok What's Next Report 2022 | TikTok Newsroom">
            <a:extLst>
              <a:ext uri="{FF2B5EF4-FFF2-40B4-BE49-F238E27FC236}">
                <a16:creationId xmlns:a16="http://schemas.microsoft.com/office/drawing/2014/main" id="{46E824A1-DA6D-E0AA-76F9-BC473F279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3" b="3"/>
          <a:stretch/>
        </p:blipFill>
        <p:spPr bwMode="auto">
          <a:xfrm>
            <a:off x="1045013" y="182489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con&#10;&#10;Description automatically generated">
            <a:extLst>
              <a:ext uri="{FF2B5EF4-FFF2-40B4-BE49-F238E27FC236}">
                <a16:creationId xmlns:a16="http://schemas.microsoft.com/office/drawing/2014/main" id="{8FCF3942-8464-A410-BE41-6BA7E7723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" r="-2" b="11300"/>
          <a:stretch/>
        </p:blipFill>
        <p:spPr bwMode="auto">
          <a:xfrm>
            <a:off x="3650350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F39F405-94AC-3942-BE37-E2F88DF85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6231" b="1"/>
          <a:stretch/>
        </p:blipFill>
        <p:spPr bwMode="auto">
          <a:xfrm>
            <a:off x="6292739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ntent-analysis-word-cloud-ss-1920">
            <a:extLst>
              <a:ext uri="{FF2B5EF4-FFF2-40B4-BE49-F238E27FC236}">
                <a16:creationId xmlns:a16="http://schemas.microsoft.com/office/drawing/2014/main" id="{39612CF8-7DA8-7CAC-B5EE-C0DB6EA7E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 r="21714" b="-2"/>
          <a:stretch/>
        </p:blipFill>
        <p:spPr bwMode="auto">
          <a:xfrm>
            <a:off x="8894647" y="1831520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91E2-9783-191A-4C5D-D3195AEFE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42" y="4462179"/>
            <a:ext cx="11765956" cy="2282931"/>
          </a:xfrm>
        </p:spPr>
        <p:txBody>
          <a:bodyPr anchor="ctr">
            <a:normAutofit/>
          </a:bodyPr>
          <a:lstStyle/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research method that sociologists use to examine words or phrases within a wide range of texts </a:t>
            </a:r>
          </a:p>
          <a:p>
            <a:pPr fontAlgn="base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any form of communication</a:t>
            </a:r>
          </a:p>
          <a:p>
            <a:pPr fontAlgn="base"/>
            <a:r>
              <a:rPr lang="en-US" b="1" dirty="0">
                <a:latin typeface="Times New Roman"/>
                <a:cs typeface="Times New Roman"/>
              </a:rPr>
              <a:t>can analyze tweets from Twitter, songs, tv shows, books, essays, cartoons, political speeches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7689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DE26-7C60-A8FA-D688-83A8DDE6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Content Analysis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F1E1-12EF-D2DE-ECE2-F7D20387F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1" y="2216728"/>
            <a:ext cx="6954982" cy="400709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into groups of 3-4 students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student selects the first five pictures on their phone (appropriate for school and peer sharing)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common themes or patterns you observe among the pictures of your group?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people, objects, and activities you see</a:t>
            </a:r>
          </a:p>
        </p:txBody>
      </p:sp>
      <p:pic>
        <p:nvPicPr>
          <p:cNvPr id="4098" name="Picture 2" descr="How to do the 'Photo Swipe Trend' on TikTok? - The Teal Mango">
            <a:extLst>
              <a:ext uri="{FF2B5EF4-FFF2-40B4-BE49-F238E27FC236}">
                <a16:creationId xmlns:a16="http://schemas.microsoft.com/office/drawing/2014/main" id="{E157E2FD-C27C-FD05-AEDC-6B046A370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r="2707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82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582B633-7B4B-D39E-9402-EFC2EFA25EA3}"/>
              </a:ext>
            </a:extLst>
          </p:cNvPr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6E8B3-8A0B-1ED4-3E45-5BD036A832E8}"/>
              </a:ext>
            </a:extLst>
          </p:cNvPr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4B9C-E140-456C-B281-CAEB0F58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95003"/>
            <a:ext cx="10439172" cy="126604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/>
                <a:cs typeface="Times New Roman"/>
              </a:rPr>
              <a:t>Conclusion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A59F-3A80-4C07-8703-C76C4E20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361044"/>
            <a:ext cx="11930743" cy="47878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§"/>
            </a:pPr>
            <a:r>
              <a:rPr lang="en-US" dirty="0">
                <a:latin typeface="Times New Roman"/>
                <a:cs typeface="Times New Roman"/>
              </a:rPr>
              <a:t>Sociologists use diverse methods to answer important research questions about the social world around us </a:t>
            </a:r>
          </a:p>
          <a:p>
            <a:pPr>
              <a:buFont typeface="Wingdings"/>
              <a:buChar char="§"/>
            </a:pPr>
            <a:r>
              <a:rPr lang="en-US" dirty="0">
                <a:latin typeface="Times New Roman"/>
                <a:cs typeface="Times New Roman"/>
              </a:rPr>
              <a:t>Qualitative and quantitative methods: Content analysis, surveys, interviews, experiments, and observations are used by sociologists </a:t>
            </a:r>
          </a:p>
          <a:p>
            <a:pPr>
              <a:buFont typeface="Wingdings"/>
              <a:buChar char="§"/>
            </a:pPr>
            <a:r>
              <a:rPr lang="en-US" dirty="0">
                <a:latin typeface="Times New Roman"/>
                <a:cs typeface="Times New Roman"/>
              </a:rPr>
              <a:t>Using the appropriate research method social scientists can make meaningful investigations that can make an impact in our local communities </a:t>
            </a:r>
          </a:p>
          <a:p>
            <a:pPr>
              <a:buFont typeface="Wingdings"/>
              <a:buChar char="§"/>
            </a:pPr>
            <a:r>
              <a:rPr lang="en-US" dirty="0">
                <a:latin typeface="Times New Roman"/>
                <a:cs typeface="Times New Roman"/>
              </a:rPr>
              <a:t>Surveys are the most widely used research method by social scientists </a:t>
            </a:r>
          </a:p>
          <a:p>
            <a:pPr>
              <a:buFont typeface="Wingdings"/>
              <a:buChar char="§"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22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12C7-634B-39B0-EBB2-92231706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Assessment: Mapping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33FC-D045-B0EE-2E9D-2E3E43AE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3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3334CBD7-A3DF-10A4-6F74-E308D9E9C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9AEDE-7003-B0A2-F6AC-24FD931B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621" y="3158862"/>
            <a:ext cx="4703359" cy="19071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Sociology?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2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65A-F9F8-4C6F-F91F-D2F4C522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B138D-2D51-A3F7-1FDF-864CCC905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Analysis</a:t>
            </a:r>
          </a:p>
        </p:txBody>
      </p:sp>
    </p:spTree>
    <p:extLst>
      <p:ext uri="{BB962C8B-B14F-4D97-AF65-F5344CB8AC3E}">
        <p14:creationId xmlns:p14="http://schemas.microsoft.com/office/powerpoint/2010/main" val="147598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C3B23-717A-5CFF-12BE-19D18369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Methods in Sociology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19A18AE-4F81-B6FD-3EDF-FA8D695E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1122218"/>
            <a:ext cx="10249452" cy="5472546"/>
          </a:xfrm>
        </p:spPr>
        <p:txBody>
          <a:bodyPr anchor="ctr">
            <a:normAutofit/>
          </a:bodyPr>
          <a:lstStyle/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Sociologists investigate critical questions about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poverty, social inequality, discrimination, gender,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others </a:t>
            </a:r>
          </a:p>
          <a:p>
            <a:pPr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Sociologists use different methods to study the social world and gather information about society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A873E-3DB2-0189-4B8D-5B4E49468B51}"/>
              </a:ext>
            </a:extLst>
          </p:cNvPr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effectLst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66AD-4EAC-0528-453E-5FA0F746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4DB1-6A67-4B9F-77AF-C706E6AA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690688"/>
            <a:ext cx="10647218" cy="4486275"/>
          </a:xfrm>
        </p:spPr>
        <p:txBody>
          <a:bodyPr>
            <a:normAutofit/>
          </a:bodyPr>
          <a:lstStyle/>
          <a:p>
            <a:pPr marL="342900" marR="0" lvl="0" indent="-342900">
              <a:buFont typeface="Symbol" pitchFamily="2" charset="2"/>
              <a:buChar char=""/>
            </a:pPr>
            <a:r>
              <a:rPr lang="en-US" sz="32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 will learn the primary methods used in sociological research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32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 will better understand how sociologists study the social world around them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32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 will analyze surveys and content analysis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8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9E12E3D-0621-4938-06EB-C78A218196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81" y="1145191"/>
            <a:ext cx="10230837" cy="434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D133A-10E3-86CD-31F2-DD1374175476}"/>
              </a:ext>
            </a:extLst>
          </p:cNvPr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effectLst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8FAB-3B7A-5C9C-98B6-A4CB0FDFEA27}"/>
              </a:ext>
            </a:extLst>
          </p:cNvPr>
          <p:cNvSpPr txBox="1"/>
          <p:nvPr/>
        </p:nvSpPr>
        <p:spPr>
          <a:xfrm>
            <a:off x="1425693" y="284329"/>
            <a:ext cx="8893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CORE METHODS OF SOCIOLOGICAL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56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47C3F2-5C90-057A-24A9-59B89EDE74E4}"/>
              </a:ext>
            </a:extLst>
          </p:cNvPr>
          <p:cNvSpPr txBox="1"/>
          <p:nvPr/>
        </p:nvSpPr>
        <p:spPr>
          <a:xfrm>
            <a:off x="2189512" y="255746"/>
            <a:ext cx="5826331" cy="695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Interviews</a:t>
            </a:r>
            <a:endPara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5A2F4-B1CB-294C-86D8-819153D2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4" y="1152661"/>
            <a:ext cx="11554691" cy="5247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 interview: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interviewer asks the different participants the same set of questions, usually from prewritten and structured questionnaires.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Unstructured interview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involves the interviewer asking the different participants questions according to the response they receive. There is the freedom to ask questions that are found to be appropriate in the conversation.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interview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interviewer has a list of questions, but the interviewee is free to discuss any topic or share what they feel is most appropriate. 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interview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involves the interviewer interviewing two or more participants at the same time.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some form of interview guide (questions that guide your study).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434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9B74-86C8-6A6C-B5D3-80D6F269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6435-4BDC-622A-4335-18B6E48B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overview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3004207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52B5B64623141806E05C2FE7A85F6" ma:contentTypeVersion="17" ma:contentTypeDescription="Create a new document." ma:contentTypeScope="" ma:versionID="5c1dc5385af76f76c997c8d185725657">
  <xsd:schema xmlns:xsd="http://www.w3.org/2001/XMLSchema" xmlns:xs="http://www.w3.org/2001/XMLSchema" xmlns:p="http://schemas.microsoft.com/office/2006/metadata/properties" xmlns:ns2="960af6b3-a15e-4d72-a6c6-38b9491dab29" xmlns:ns3="55f82333-1fbd-4245-8a2d-3865f6ba959c" targetNamespace="http://schemas.microsoft.com/office/2006/metadata/properties" ma:root="true" ma:fieldsID="a1bd3174ca44315f297d7c95c9f25298" ns2:_="" ns3:_="">
    <xsd:import namespace="960af6b3-a15e-4d72-a6c6-38b9491dab29"/>
    <xsd:import namespace="55f82333-1fbd-4245-8a2d-3865f6ba95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af6b3-a15e-4d72-a6c6-38b9491dab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328aa94-f52b-4bd6-9863-ccee34cf9f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82333-1fbd-4245-8a2d-3865f6ba95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452da1b-ebe0-486a-95f6-c966a3ec0177}" ma:internalName="TaxCatchAll" ma:showField="CatchAllData" ma:web="55f82333-1fbd-4245-8a2d-3865f6ba95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0af6b3-a15e-4d72-a6c6-38b9491dab29">
      <Terms xmlns="http://schemas.microsoft.com/office/infopath/2007/PartnerControls"/>
    </lcf76f155ced4ddcb4097134ff3c332f>
    <TaxCatchAll xmlns="55f82333-1fbd-4245-8a2d-3865f6ba959c" xsi:nil="true"/>
  </documentManagement>
</p:properties>
</file>

<file path=customXml/itemProps1.xml><?xml version="1.0" encoding="utf-8"?>
<ds:datastoreItem xmlns:ds="http://schemas.openxmlformats.org/officeDocument/2006/customXml" ds:itemID="{75D8424E-3F3E-4C32-906B-47E5073CBAA8}"/>
</file>

<file path=customXml/itemProps2.xml><?xml version="1.0" encoding="utf-8"?>
<ds:datastoreItem xmlns:ds="http://schemas.openxmlformats.org/officeDocument/2006/customXml" ds:itemID="{1D01F7B3-E04D-411B-BD14-F0B6D8D9D126}"/>
</file>

<file path=customXml/itemProps3.xml><?xml version="1.0" encoding="utf-8"?>
<ds:datastoreItem xmlns:ds="http://schemas.openxmlformats.org/officeDocument/2006/customXml" ds:itemID="{28ECCFB8-E2A7-48AD-87DB-CEC96E042869}"/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1523</Words>
  <Application>Microsoft Macintosh PowerPoint</Application>
  <PresentationFormat>Widescreen</PresentationFormat>
  <Paragraphs>164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Symbol</vt:lpstr>
      <vt:lpstr>Times New Roman</vt:lpstr>
      <vt:lpstr>Wingdings</vt:lpstr>
      <vt:lpstr>Wingdings,Sans-Serif</vt:lpstr>
      <vt:lpstr>Office Theme</vt:lpstr>
      <vt:lpstr>Introduction to Research Methods in Sociology</vt:lpstr>
      <vt:lpstr>Contents</vt:lpstr>
      <vt:lpstr>What is Sociology?</vt:lpstr>
      <vt:lpstr>Overview of Key Terms</vt:lpstr>
      <vt:lpstr>Research Methods in Sociology</vt:lpstr>
      <vt:lpstr>Learning Objectives</vt:lpstr>
      <vt:lpstr>PowerPoint Presentation</vt:lpstr>
      <vt:lpstr>PowerPoint Presentation</vt:lpstr>
      <vt:lpstr>Experiments</vt:lpstr>
      <vt:lpstr>Observations</vt:lpstr>
      <vt:lpstr>Surveys</vt:lpstr>
      <vt:lpstr>Survey asking people what they are most afraid of</vt:lpstr>
      <vt:lpstr>What is a Survey?</vt:lpstr>
      <vt:lpstr>What is a survey?</vt:lpstr>
      <vt:lpstr>PowerPoint Presentation</vt:lpstr>
      <vt:lpstr>Advantages Of Surveys</vt:lpstr>
      <vt:lpstr>Advantages of Surveys</vt:lpstr>
      <vt:lpstr>RESEARCH THAT MATTERS </vt:lpstr>
      <vt:lpstr>Writing survey questions </vt:lpstr>
      <vt:lpstr>Tools for Administering Surveys</vt:lpstr>
      <vt:lpstr>PowerPoint Presentation</vt:lpstr>
      <vt:lpstr>Question 1</vt:lpstr>
      <vt:lpstr>Question 2</vt:lpstr>
      <vt:lpstr>Homework Assignment</vt:lpstr>
      <vt:lpstr>Content Analysis</vt:lpstr>
      <vt:lpstr>Content Analysis Activity</vt:lpstr>
      <vt:lpstr>Conclusion </vt:lpstr>
      <vt:lpstr>Assessment: Mapping research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Inquiry in Sociology</dc:title>
  <dc:creator>Maria Mora</dc:creator>
  <cp:lastModifiedBy>Maria Mora</cp:lastModifiedBy>
  <cp:revision>21</cp:revision>
  <dcterms:created xsi:type="dcterms:W3CDTF">2022-08-25T16:12:23Z</dcterms:created>
  <dcterms:modified xsi:type="dcterms:W3CDTF">2022-09-13T02:50:12Z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0x01010079F52B5B64623141806E05C2FE7A85F6</vt:lpwstr>
  </property>
  <property fmtid="{D5CDD505-2E9C-101B-9397-08002B2CF9AE}" pid="3" name="MediaServiceImageTags">
    <vt:lpwstr/>
  </property>
</Properties>
</file>