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customXml/itemProps1.xml" ContentType="application/vnd.openxmlformats-officedocument.customXmlProperties+xml"/>
  <Default Extension="rels" ContentType="application/vnd.openxmlformats-package.relationship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Default Extension="wdp" ContentType="image/vnd.ms-photo"/>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Default Extension="jpg" ContentType="image/jpeg"/>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Default Extension="png" ContentType="image/png"/>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customXml/itemProps2.xml" ContentType="application/vnd.openxmlformats-officedocument.customXmlProperti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Default Extension="jpeg" ContentType="image/jpeg"/>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8" r:id="rId3"/>
    <p:sldId id="259" r:id="rId4"/>
    <p:sldId id="260" r:id="rId5"/>
    <p:sldId id="265"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D3D4"/>
    <a:srgbClr val="808285"/>
    <a:srgbClr val="C201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90"/>
    <p:restoredTop sz="94631"/>
  </p:normalViewPr>
  <p:slideViewPr>
    <p:cSldViewPr snapToGrid="0" snapToObjects="1">
      <p:cViewPr varScale="1">
        <p:scale>
          <a:sx n="81" d="100"/>
          <a:sy n="81" d="100"/>
        </p:scale>
        <p:origin x="200" y="7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03511A-516E-F14F-9BF8-DBD380267B9A}" type="doc">
      <dgm:prSet loTypeId="urn:microsoft.com/office/officeart/2005/8/layout/process1" loCatId="" qsTypeId="urn:microsoft.com/office/officeart/2005/8/quickstyle/simple1" qsCatId="simple" csTypeId="urn:microsoft.com/office/officeart/2005/8/colors/accent1_2" csCatId="accent1" phldr="1"/>
      <dgm:spPr/>
    </dgm:pt>
    <dgm:pt modelId="{26D57A32-5DB3-4C4E-A4E9-C4C9C9D278D8}">
      <dgm:prSet phldrT="[Text]"/>
      <dgm:spPr/>
      <dgm:t>
        <a:bodyPr/>
        <a:lstStyle/>
        <a:p>
          <a:r>
            <a:rPr lang="en-US" dirty="0">
              <a:solidFill>
                <a:srgbClr val="D1D3D4"/>
              </a:solidFill>
            </a:rPr>
            <a:t>College Major</a:t>
          </a:r>
        </a:p>
      </dgm:t>
    </dgm:pt>
    <dgm:pt modelId="{66721A09-5368-3B44-8A63-D804246854EF}" type="parTrans" cxnId="{080C82BC-0AF3-B449-AE54-331E9934B3B6}">
      <dgm:prSet/>
      <dgm:spPr/>
      <dgm:t>
        <a:bodyPr/>
        <a:lstStyle/>
        <a:p>
          <a:endParaRPr lang="en-US"/>
        </a:p>
      </dgm:t>
    </dgm:pt>
    <dgm:pt modelId="{D725C252-F7EA-4E47-BDDF-31CBBBA8326F}" type="sibTrans" cxnId="{080C82BC-0AF3-B449-AE54-331E9934B3B6}">
      <dgm:prSet/>
      <dgm:spPr/>
      <dgm:t>
        <a:bodyPr/>
        <a:lstStyle/>
        <a:p>
          <a:endParaRPr lang="en-US"/>
        </a:p>
      </dgm:t>
    </dgm:pt>
    <dgm:pt modelId="{BF366A44-774E-B94E-9D26-FE948438EEF2}">
      <dgm:prSet phldrT="[Text]"/>
      <dgm:spPr/>
      <dgm:t>
        <a:bodyPr/>
        <a:lstStyle/>
        <a:p>
          <a:r>
            <a:rPr lang="en-US" dirty="0">
              <a:solidFill>
                <a:srgbClr val="D1D3D4"/>
              </a:solidFill>
            </a:rPr>
            <a:t>Likelihood of Voting</a:t>
          </a:r>
        </a:p>
      </dgm:t>
    </dgm:pt>
    <dgm:pt modelId="{E582C0C1-1ADA-F344-AE4E-C3CD46783F25}" type="parTrans" cxnId="{FE94BA4E-FB29-9D4E-9529-1A301CF83A7E}">
      <dgm:prSet/>
      <dgm:spPr/>
      <dgm:t>
        <a:bodyPr/>
        <a:lstStyle/>
        <a:p>
          <a:endParaRPr lang="en-US"/>
        </a:p>
      </dgm:t>
    </dgm:pt>
    <dgm:pt modelId="{62221821-764F-9A4F-8E51-F8833B4E9A29}" type="sibTrans" cxnId="{FE94BA4E-FB29-9D4E-9529-1A301CF83A7E}">
      <dgm:prSet/>
      <dgm:spPr/>
      <dgm:t>
        <a:bodyPr/>
        <a:lstStyle/>
        <a:p>
          <a:endParaRPr lang="en-US"/>
        </a:p>
      </dgm:t>
    </dgm:pt>
    <dgm:pt modelId="{7F56F116-6C0F-4E45-B160-CB7396AC0DCD}" type="pres">
      <dgm:prSet presAssocID="{EB03511A-516E-F14F-9BF8-DBD380267B9A}" presName="Name0" presStyleCnt="0">
        <dgm:presLayoutVars>
          <dgm:dir/>
          <dgm:resizeHandles val="exact"/>
        </dgm:presLayoutVars>
      </dgm:prSet>
      <dgm:spPr/>
    </dgm:pt>
    <dgm:pt modelId="{8462CFC4-B051-2A4F-B451-CFEA56ED88FB}" type="pres">
      <dgm:prSet presAssocID="{26D57A32-5DB3-4C4E-A4E9-C4C9C9D278D8}" presName="node" presStyleLbl="node1" presStyleIdx="0" presStyleCnt="2">
        <dgm:presLayoutVars>
          <dgm:bulletEnabled val="1"/>
        </dgm:presLayoutVars>
      </dgm:prSet>
      <dgm:spPr/>
    </dgm:pt>
    <dgm:pt modelId="{2F95FAA9-244F-8942-96D6-00C10853A3CF}" type="pres">
      <dgm:prSet presAssocID="{D725C252-F7EA-4E47-BDDF-31CBBBA8326F}" presName="sibTrans" presStyleLbl="sibTrans2D1" presStyleIdx="0" presStyleCnt="1"/>
      <dgm:spPr/>
    </dgm:pt>
    <dgm:pt modelId="{78FBE42B-B12C-454C-882C-FC2BF1B80281}" type="pres">
      <dgm:prSet presAssocID="{D725C252-F7EA-4E47-BDDF-31CBBBA8326F}" presName="connectorText" presStyleLbl="sibTrans2D1" presStyleIdx="0" presStyleCnt="1"/>
      <dgm:spPr/>
    </dgm:pt>
    <dgm:pt modelId="{B359DE99-406C-0A4F-86A3-BFE0C37A9252}" type="pres">
      <dgm:prSet presAssocID="{BF366A44-774E-B94E-9D26-FE948438EEF2}" presName="node" presStyleLbl="node1" presStyleIdx="1" presStyleCnt="2">
        <dgm:presLayoutVars>
          <dgm:bulletEnabled val="1"/>
        </dgm:presLayoutVars>
      </dgm:prSet>
      <dgm:spPr/>
    </dgm:pt>
  </dgm:ptLst>
  <dgm:cxnLst>
    <dgm:cxn modelId="{E7E87540-B6F2-B34C-B357-C963E7C41F46}" type="presOf" srcId="{EB03511A-516E-F14F-9BF8-DBD380267B9A}" destId="{7F56F116-6C0F-4E45-B160-CB7396AC0DCD}" srcOrd="0" destOrd="0" presId="urn:microsoft.com/office/officeart/2005/8/layout/process1"/>
    <dgm:cxn modelId="{FE94BA4E-FB29-9D4E-9529-1A301CF83A7E}" srcId="{EB03511A-516E-F14F-9BF8-DBD380267B9A}" destId="{BF366A44-774E-B94E-9D26-FE948438EEF2}" srcOrd="1" destOrd="0" parTransId="{E582C0C1-1ADA-F344-AE4E-C3CD46783F25}" sibTransId="{62221821-764F-9A4F-8E51-F8833B4E9A29}"/>
    <dgm:cxn modelId="{1C940351-2328-704A-9648-91D87D8D4094}" type="presOf" srcId="{26D57A32-5DB3-4C4E-A4E9-C4C9C9D278D8}" destId="{8462CFC4-B051-2A4F-B451-CFEA56ED88FB}" srcOrd="0" destOrd="0" presId="urn:microsoft.com/office/officeart/2005/8/layout/process1"/>
    <dgm:cxn modelId="{E4843A5A-AE22-A14E-9AFF-6FCD0E3C916D}" type="presOf" srcId="{D725C252-F7EA-4E47-BDDF-31CBBBA8326F}" destId="{2F95FAA9-244F-8942-96D6-00C10853A3CF}" srcOrd="0" destOrd="0" presId="urn:microsoft.com/office/officeart/2005/8/layout/process1"/>
    <dgm:cxn modelId="{80A558BC-00EF-0742-9280-330844BCAC93}" type="presOf" srcId="{D725C252-F7EA-4E47-BDDF-31CBBBA8326F}" destId="{78FBE42B-B12C-454C-882C-FC2BF1B80281}" srcOrd="1" destOrd="0" presId="urn:microsoft.com/office/officeart/2005/8/layout/process1"/>
    <dgm:cxn modelId="{080C82BC-0AF3-B449-AE54-331E9934B3B6}" srcId="{EB03511A-516E-F14F-9BF8-DBD380267B9A}" destId="{26D57A32-5DB3-4C4E-A4E9-C4C9C9D278D8}" srcOrd="0" destOrd="0" parTransId="{66721A09-5368-3B44-8A63-D804246854EF}" sibTransId="{D725C252-F7EA-4E47-BDDF-31CBBBA8326F}"/>
    <dgm:cxn modelId="{9C4D84DB-7295-CB46-822F-8F68D53FF57B}" type="presOf" srcId="{BF366A44-774E-B94E-9D26-FE948438EEF2}" destId="{B359DE99-406C-0A4F-86A3-BFE0C37A9252}" srcOrd="0" destOrd="0" presId="urn:microsoft.com/office/officeart/2005/8/layout/process1"/>
    <dgm:cxn modelId="{554DF7AB-E02A-CE4D-AEF1-17E13C55BE67}" type="presParOf" srcId="{7F56F116-6C0F-4E45-B160-CB7396AC0DCD}" destId="{8462CFC4-B051-2A4F-B451-CFEA56ED88FB}" srcOrd="0" destOrd="0" presId="urn:microsoft.com/office/officeart/2005/8/layout/process1"/>
    <dgm:cxn modelId="{1ED34A80-B07B-CF4A-BC8A-67A266C63FC7}" type="presParOf" srcId="{7F56F116-6C0F-4E45-B160-CB7396AC0DCD}" destId="{2F95FAA9-244F-8942-96D6-00C10853A3CF}" srcOrd="1" destOrd="0" presId="urn:microsoft.com/office/officeart/2005/8/layout/process1"/>
    <dgm:cxn modelId="{0385737C-19CD-F44A-A8FA-214A9A288B2B}" type="presParOf" srcId="{2F95FAA9-244F-8942-96D6-00C10853A3CF}" destId="{78FBE42B-B12C-454C-882C-FC2BF1B80281}" srcOrd="0" destOrd="0" presId="urn:microsoft.com/office/officeart/2005/8/layout/process1"/>
    <dgm:cxn modelId="{C6B6EE2F-328C-3240-8BEF-D7CCDADC791D}" type="presParOf" srcId="{7F56F116-6C0F-4E45-B160-CB7396AC0DCD}" destId="{B359DE99-406C-0A4F-86A3-BFE0C37A9252}" srcOrd="2" destOrd="0" presId="urn:microsoft.com/office/officeart/2005/8/layout/process1"/>
  </dgm:cxnLst>
  <dgm:bg/>
  <dgm:whole>
    <a:ln>
      <a:solidFill>
        <a:srgbClr val="C2011B"/>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3B586D-041C-1A43-8D0B-BC266234C61A}" type="doc">
      <dgm:prSet loTypeId="urn:microsoft.com/office/officeart/2005/8/layout/process1" loCatId="" qsTypeId="urn:microsoft.com/office/officeart/2005/8/quickstyle/simple1" qsCatId="simple" csTypeId="urn:microsoft.com/office/officeart/2005/8/colors/accent1_2" csCatId="accent1" phldr="1"/>
      <dgm:spPr/>
    </dgm:pt>
    <dgm:pt modelId="{64B655AE-CD0F-DA4D-A1E3-04AFDC10B21A}">
      <dgm:prSet phldrT="[Text]"/>
      <dgm:spPr/>
      <dgm:t>
        <a:bodyPr/>
        <a:lstStyle/>
        <a:p>
          <a:r>
            <a:rPr lang="en-US" dirty="0">
              <a:solidFill>
                <a:srgbClr val="D1D3D4"/>
              </a:solidFill>
            </a:rPr>
            <a:t>Independent Variable </a:t>
          </a:r>
        </a:p>
        <a:p>
          <a:r>
            <a:rPr lang="en-US" dirty="0">
              <a:solidFill>
                <a:srgbClr val="D1D3D4"/>
              </a:solidFill>
            </a:rPr>
            <a:t>(Cause)</a:t>
          </a:r>
        </a:p>
      </dgm:t>
    </dgm:pt>
    <dgm:pt modelId="{00078C8A-A6C9-DE4B-A0EB-1EC9C958F8A1}" type="parTrans" cxnId="{F9F42D18-F7C2-7D4C-892B-E1E1C27C4BA0}">
      <dgm:prSet/>
      <dgm:spPr/>
      <dgm:t>
        <a:bodyPr/>
        <a:lstStyle/>
        <a:p>
          <a:endParaRPr lang="en-US"/>
        </a:p>
      </dgm:t>
    </dgm:pt>
    <dgm:pt modelId="{8D3459D9-8A3B-A647-8C15-692903C3047E}" type="sibTrans" cxnId="{F9F42D18-F7C2-7D4C-892B-E1E1C27C4BA0}">
      <dgm:prSet/>
      <dgm:spPr/>
      <dgm:t>
        <a:bodyPr/>
        <a:lstStyle/>
        <a:p>
          <a:endParaRPr lang="en-US"/>
        </a:p>
      </dgm:t>
    </dgm:pt>
    <dgm:pt modelId="{CC8EF8CD-9F74-204B-B93A-C6CDD4D969EA}">
      <dgm:prSet phldrT="[Text]"/>
      <dgm:spPr/>
      <dgm:t>
        <a:bodyPr/>
        <a:lstStyle/>
        <a:p>
          <a:r>
            <a:rPr lang="en-US" dirty="0">
              <a:solidFill>
                <a:srgbClr val="D1D3D4"/>
              </a:solidFill>
            </a:rPr>
            <a:t>Dependent Variable</a:t>
          </a:r>
        </a:p>
        <a:p>
          <a:r>
            <a:rPr lang="en-US" dirty="0">
              <a:solidFill>
                <a:srgbClr val="D1D3D4"/>
              </a:solidFill>
            </a:rPr>
            <a:t>(Effect)</a:t>
          </a:r>
        </a:p>
      </dgm:t>
    </dgm:pt>
    <dgm:pt modelId="{14426EB6-FD00-9249-8338-066ED35AE152}" type="parTrans" cxnId="{DCE601D1-DA30-414B-9EEA-44F846A171A5}">
      <dgm:prSet/>
      <dgm:spPr/>
      <dgm:t>
        <a:bodyPr/>
        <a:lstStyle/>
        <a:p>
          <a:endParaRPr lang="en-US"/>
        </a:p>
      </dgm:t>
    </dgm:pt>
    <dgm:pt modelId="{FF53794B-9734-1F44-9D67-E91A240329AD}" type="sibTrans" cxnId="{DCE601D1-DA30-414B-9EEA-44F846A171A5}">
      <dgm:prSet/>
      <dgm:spPr/>
      <dgm:t>
        <a:bodyPr/>
        <a:lstStyle/>
        <a:p>
          <a:endParaRPr lang="en-US"/>
        </a:p>
      </dgm:t>
    </dgm:pt>
    <dgm:pt modelId="{3FDD6ADB-B0D1-D74E-889A-4E9E14D68250}" type="pres">
      <dgm:prSet presAssocID="{723B586D-041C-1A43-8D0B-BC266234C61A}" presName="Name0" presStyleCnt="0">
        <dgm:presLayoutVars>
          <dgm:dir/>
          <dgm:resizeHandles val="exact"/>
        </dgm:presLayoutVars>
      </dgm:prSet>
      <dgm:spPr/>
    </dgm:pt>
    <dgm:pt modelId="{C946AB7A-98BC-364E-B419-193C0088DD0B}" type="pres">
      <dgm:prSet presAssocID="{64B655AE-CD0F-DA4D-A1E3-04AFDC10B21A}" presName="node" presStyleLbl="node1" presStyleIdx="0" presStyleCnt="2">
        <dgm:presLayoutVars>
          <dgm:bulletEnabled val="1"/>
        </dgm:presLayoutVars>
      </dgm:prSet>
      <dgm:spPr/>
    </dgm:pt>
    <dgm:pt modelId="{06C59F38-E765-A64A-9249-D49DB7228ABC}" type="pres">
      <dgm:prSet presAssocID="{8D3459D9-8A3B-A647-8C15-692903C3047E}" presName="sibTrans" presStyleLbl="sibTrans2D1" presStyleIdx="0" presStyleCnt="1"/>
      <dgm:spPr/>
    </dgm:pt>
    <dgm:pt modelId="{A67F66B3-983C-D54F-B0EB-6D4D7DCEF9CF}" type="pres">
      <dgm:prSet presAssocID="{8D3459D9-8A3B-A647-8C15-692903C3047E}" presName="connectorText" presStyleLbl="sibTrans2D1" presStyleIdx="0" presStyleCnt="1"/>
      <dgm:spPr/>
    </dgm:pt>
    <dgm:pt modelId="{D1C78D6C-5AB3-8544-9ABC-A8F4A1BD9AEE}" type="pres">
      <dgm:prSet presAssocID="{CC8EF8CD-9F74-204B-B93A-C6CDD4D969EA}" presName="node" presStyleLbl="node1" presStyleIdx="1" presStyleCnt="2">
        <dgm:presLayoutVars>
          <dgm:bulletEnabled val="1"/>
        </dgm:presLayoutVars>
      </dgm:prSet>
      <dgm:spPr/>
    </dgm:pt>
  </dgm:ptLst>
  <dgm:cxnLst>
    <dgm:cxn modelId="{7814A703-12B8-114F-93F7-936255AA8E3E}" type="presOf" srcId="{723B586D-041C-1A43-8D0B-BC266234C61A}" destId="{3FDD6ADB-B0D1-D74E-889A-4E9E14D68250}" srcOrd="0" destOrd="0" presId="urn:microsoft.com/office/officeart/2005/8/layout/process1"/>
    <dgm:cxn modelId="{F9F42D18-F7C2-7D4C-892B-E1E1C27C4BA0}" srcId="{723B586D-041C-1A43-8D0B-BC266234C61A}" destId="{64B655AE-CD0F-DA4D-A1E3-04AFDC10B21A}" srcOrd="0" destOrd="0" parTransId="{00078C8A-A6C9-DE4B-A0EB-1EC9C958F8A1}" sibTransId="{8D3459D9-8A3B-A647-8C15-692903C3047E}"/>
    <dgm:cxn modelId="{5E47777F-9FDA-5541-849F-D9394E082107}" type="presOf" srcId="{CC8EF8CD-9F74-204B-B93A-C6CDD4D969EA}" destId="{D1C78D6C-5AB3-8544-9ABC-A8F4A1BD9AEE}" srcOrd="0" destOrd="0" presId="urn:microsoft.com/office/officeart/2005/8/layout/process1"/>
    <dgm:cxn modelId="{3F547985-7B20-9747-A451-013C3EC390F5}" type="presOf" srcId="{8D3459D9-8A3B-A647-8C15-692903C3047E}" destId="{A67F66B3-983C-D54F-B0EB-6D4D7DCEF9CF}" srcOrd="1" destOrd="0" presId="urn:microsoft.com/office/officeart/2005/8/layout/process1"/>
    <dgm:cxn modelId="{6CE61E9F-70E9-A840-A494-20AF0359E410}" type="presOf" srcId="{8D3459D9-8A3B-A647-8C15-692903C3047E}" destId="{06C59F38-E765-A64A-9249-D49DB7228ABC}" srcOrd="0" destOrd="0" presId="urn:microsoft.com/office/officeart/2005/8/layout/process1"/>
    <dgm:cxn modelId="{A370D6B6-8FC5-FE4F-A105-645AD16E7A92}" type="presOf" srcId="{64B655AE-CD0F-DA4D-A1E3-04AFDC10B21A}" destId="{C946AB7A-98BC-364E-B419-193C0088DD0B}" srcOrd="0" destOrd="0" presId="urn:microsoft.com/office/officeart/2005/8/layout/process1"/>
    <dgm:cxn modelId="{DCE601D1-DA30-414B-9EEA-44F846A171A5}" srcId="{723B586D-041C-1A43-8D0B-BC266234C61A}" destId="{CC8EF8CD-9F74-204B-B93A-C6CDD4D969EA}" srcOrd="1" destOrd="0" parTransId="{14426EB6-FD00-9249-8338-066ED35AE152}" sibTransId="{FF53794B-9734-1F44-9D67-E91A240329AD}"/>
    <dgm:cxn modelId="{2CE2A75A-0638-784B-BB19-2E9D0262F9B0}" type="presParOf" srcId="{3FDD6ADB-B0D1-D74E-889A-4E9E14D68250}" destId="{C946AB7A-98BC-364E-B419-193C0088DD0B}" srcOrd="0" destOrd="0" presId="urn:microsoft.com/office/officeart/2005/8/layout/process1"/>
    <dgm:cxn modelId="{E67F2839-8B0E-1B4E-8BEE-BB4363194BE6}" type="presParOf" srcId="{3FDD6ADB-B0D1-D74E-889A-4E9E14D68250}" destId="{06C59F38-E765-A64A-9249-D49DB7228ABC}" srcOrd="1" destOrd="0" presId="urn:microsoft.com/office/officeart/2005/8/layout/process1"/>
    <dgm:cxn modelId="{D9EF5151-D712-7B44-B6E5-EE009A0C98F8}" type="presParOf" srcId="{06C59F38-E765-A64A-9249-D49DB7228ABC}" destId="{A67F66B3-983C-D54F-B0EB-6D4D7DCEF9CF}" srcOrd="0" destOrd="0" presId="urn:microsoft.com/office/officeart/2005/8/layout/process1"/>
    <dgm:cxn modelId="{2E26BF65-21E4-D046-BADB-B70826D535F5}" type="presParOf" srcId="{3FDD6ADB-B0D1-D74E-889A-4E9E14D68250}" destId="{D1C78D6C-5AB3-8544-9ABC-A8F4A1BD9AEE}" srcOrd="2" destOrd="0" presId="urn:microsoft.com/office/officeart/2005/8/layout/process1"/>
  </dgm:cxnLst>
  <dgm:bg/>
  <dgm:whole>
    <a:ln>
      <a:solidFill>
        <a:srgbClr val="C2011B"/>
      </a:solidFill>
    </a:ln>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62CFC4-B051-2A4F-B451-CFEA56ED88FB}">
      <dsp:nvSpPr>
        <dsp:cNvPr id="0" name=""/>
        <dsp:cNvSpPr/>
      </dsp:nvSpPr>
      <dsp:spPr>
        <a:xfrm>
          <a:off x="928" y="1395049"/>
          <a:ext cx="1980294" cy="11881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solidFill>
                <a:srgbClr val="D1D3D4"/>
              </a:solidFill>
            </a:rPr>
            <a:t>College Major</a:t>
          </a:r>
        </a:p>
      </dsp:txBody>
      <dsp:txXfrm>
        <a:off x="35728" y="1429849"/>
        <a:ext cx="1910694" cy="1118576"/>
      </dsp:txXfrm>
    </dsp:sp>
    <dsp:sp modelId="{2F95FAA9-244F-8942-96D6-00C10853A3CF}">
      <dsp:nvSpPr>
        <dsp:cNvPr id="0" name=""/>
        <dsp:cNvSpPr/>
      </dsp:nvSpPr>
      <dsp:spPr>
        <a:xfrm>
          <a:off x="2179252" y="1743581"/>
          <a:ext cx="419822" cy="4911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2179252" y="1841803"/>
        <a:ext cx="293875" cy="294668"/>
      </dsp:txXfrm>
    </dsp:sp>
    <dsp:sp modelId="{B359DE99-406C-0A4F-86A3-BFE0C37A9252}">
      <dsp:nvSpPr>
        <dsp:cNvPr id="0" name=""/>
        <dsp:cNvSpPr/>
      </dsp:nvSpPr>
      <dsp:spPr>
        <a:xfrm>
          <a:off x="2773340" y="1395049"/>
          <a:ext cx="1980294" cy="11881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solidFill>
                <a:srgbClr val="D1D3D4"/>
              </a:solidFill>
            </a:rPr>
            <a:t>Likelihood of Voting</a:t>
          </a:r>
        </a:p>
      </dsp:txBody>
      <dsp:txXfrm>
        <a:off x="2808140" y="1429849"/>
        <a:ext cx="1910694" cy="11185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46AB7A-98BC-364E-B419-193C0088DD0B}">
      <dsp:nvSpPr>
        <dsp:cNvPr id="0" name=""/>
        <dsp:cNvSpPr/>
      </dsp:nvSpPr>
      <dsp:spPr>
        <a:xfrm>
          <a:off x="928" y="1394255"/>
          <a:ext cx="1980294" cy="11881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solidFill>
                <a:srgbClr val="D1D3D4"/>
              </a:solidFill>
            </a:rPr>
            <a:t>Independent Variable </a:t>
          </a:r>
        </a:p>
        <a:p>
          <a:pPr marL="0" lvl="0" indent="0" algn="ctr" defTabSz="933450">
            <a:lnSpc>
              <a:spcPct val="90000"/>
            </a:lnSpc>
            <a:spcBef>
              <a:spcPct val="0"/>
            </a:spcBef>
            <a:spcAft>
              <a:spcPct val="35000"/>
            </a:spcAft>
            <a:buNone/>
          </a:pPr>
          <a:r>
            <a:rPr lang="en-US" sz="2100" kern="1200" dirty="0">
              <a:solidFill>
                <a:srgbClr val="D1D3D4"/>
              </a:solidFill>
            </a:rPr>
            <a:t>(Cause)</a:t>
          </a:r>
        </a:p>
      </dsp:txBody>
      <dsp:txXfrm>
        <a:off x="35728" y="1429055"/>
        <a:ext cx="1910694" cy="1118576"/>
      </dsp:txXfrm>
    </dsp:sp>
    <dsp:sp modelId="{06C59F38-E765-A64A-9249-D49DB7228ABC}">
      <dsp:nvSpPr>
        <dsp:cNvPr id="0" name=""/>
        <dsp:cNvSpPr/>
      </dsp:nvSpPr>
      <dsp:spPr>
        <a:xfrm>
          <a:off x="2179252" y="1742787"/>
          <a:ext cx="419822" cy="49111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2179252" y="1841009"/>
        <a:ext cx="293875" cy="294668"/>
      </dsp:txXfrm>
    </dsp:sp>
    <dsp:sp modelId="{D1C78D6C-5AB3-8544-9ABC-A8F4A1BD9AEE}">
      <dsp:nvSpPr>
        <dsp:cNvPr id="0" name=""/>
        <dsp:cNvSpPr/>
      </dsp:nvSpPr>
      <dsp:spPr>
        <a:xfrm>
          <a:off x="2773340" y="1394255"/>
          <a:ext cx="1980294" cy="11881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solidFill>
                <a:srgbClr val="D1D3D4"/>
              </a:solidFill>
            </a:rPr>
            <a:t>Dependent Variable</a:t>
          </a:r>
        </a:p>
        <a:p>
          <a:pPr marL="0" lvl="0" indent="0" algn="ctr" defTabSz="933450">
            <a:lnSpc>
              <a:spcPct val="90000"/>
            </a:lnSpc>
            <a:spcBef>
              <a:spcPct val="0"/>
            </a:spcBef>
            <a:spcAft>
              <a:spcPct val="35000"/>
            </a:spcAft>
            <a:buNone/>
          </a:pPr>
          <a:r>
            <a:rPr lang="en-US" sz="2100" kern="1200" dirty="0">
              <a:solidFill>
                <a:srgbClr val="D1D3D4"/>
              </a:solidFill>
            </a:rPr>
            <a:t>(Effect)</a:t>
          </a:r>
        </a:p>
      </dsp:txBody>
      <dsp:txXfrm>
        <a:off x="2808140" y="1429055"/>
        <a:ext cx="1910694" cy="1118576"/>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658FAEC-51B1-BA40-8B28-C2780C37A7A3}" type="datetimeFigureOut">
              <a:rPr lang="en-US" smtClean="0"/>
              <a:t>5/10/18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7C943B3-D13D-484F-AF53-1CA2802C8103}" type="slidenum">
              <a:rPr lang="en-US" smtClean="0"/>
              <a:t>‹#›</a:t>
            </a:fld>
            <a:endParaRPr lang="en-US"/>
          </a:p>
        </p:txBody>
      </p:sp>
    </p:spTree>
    <p:extLst>
      <p:ext uri="{BB962C8B-B14F-4D97-AF65-F5344CB8AC3E}">
        <p14:creationId xmlns:p14="http://schemas.microsoft.com/office/powerpoint/2010/main" val="3293447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58FAEC-51B1-BA40-8B28-C2780C37A7A3}" type="datetimeFigureOut">
              <a:rPr lang="en-US" smtClean="0"/>
              <a:t>5/10/18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943B3-D13D-484F-AF53-1CA2802C8103}" type="slidenum">
              <a:rPr lang="en-US" smtClean="0"/>
              <a:t>‹#›</a:t>
            </a:fld>
            <a:endParaRPr lang="en-US"/>
          </a:p>
        </p:txBody>
      </p:sp>
    </p:spTree>
    <p:extLst>
      <p:ext uri="{BB962C8B-B14F-4D97-AF65-F5344CB8AC3E}">
        <p14:creationId xmlns:p14="http://schemas.microsoft.com/office/powerpoint/2010/main" val="2308605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58FAEC-51B1-BA40-8B28-C2780C37A7A3}" type="datetimeFigureOut">
              <a:rPr lang="en-US" smtClean="0"/>
              <a:t>5/10/18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943B3-D13D-484F-AF53-1CA2802C8103}" type="slidenum">
              <a:rPr lang="en-US" smtClean="0"/>
              <a:t>‹#›</a:t>
            </a:fld>
            <a:endParaRPr lang="en-US"/>
          </a:p>
        </p:txBody>
      </p:sp>
    </p:spTree>
    <p:extLst>
      <p:ext uri="{BB962C8B-B14F-4D97-AF65-F5344CB8AC3E}">
        <p14:creationId xmlns:p14="http://schemas.microsoft.com/office/powerpoint/2010/main" val="4126577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58FAEC-51B1-BA40-8B28-C2780C37A7A3}" type="datetimeFigureOut">
              <a:rPr lang="en-US" smtClean="0"/>
              <a:t>5/10/18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943B3-D13D-484F-AF53-1CA2802C8103}" type="slidenum">
              <a:rPr lang="en-US" smtClean="0"/>
              <a:t>‹#›</a:t>
            </a:fld>
            <a:endParaRPr lang="en-US"/>
          </a:p>
        </p:txBody>
      </p:sp>
    </p:spTree>
    <p:extLst>
      <p:ext uri="{BB962C8B-B14F-4D97-AF65-F5344CB8AC3E}">
        <p14:creationId xmlns:p14="http://schemas.microsoft.com/office/powerpoint/2010/main" val="4221837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4658FAEC-51B1-BA40-8B28-C2780C37A7A3}" type="datetimeFigureOut">
              <a:rPr lang="en-US" smtClean="0"/>
              <a:t>5/10/18</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7C943B3-D13D-484F-AF53-1CA2802C8103}" type="slidenum">
              <a:rPr lang="en-US" smtClean="0"/>
              <a:t>‹#›</a:t>
            </a:fld>
            <a:endParaRPr lang="en-US"/>
          </a:p>
        </p:txBody>
      </p:sp>
    </p:spTree>
    <p:extLst>
      <p:ext uri="{BB962C8B-B14F-4D97-AF65-F5344CB8AC3E}">
        <p14:creationId xmlns:p14="http://schemas.microsoft.com/office/powerpoint/2010/main" val="1380307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58FAEC-51B1-BA40-8B28-C2780C37A7A3}" type="datetimeFigureOut">
              <a:rPr lang="en-US" smtClean="0"/>
              <a:t>5/10/18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C943B3-D13D-484F-AF53-1CA2802C8103}" type="slidenum">
              <a:rPr lang="en-US" smtClean="0"/>
              <a:t>‹#›</a:t>
            </a:fld>
            <a:endParaRPr lang="en-US"/>
          </a:p>
        </p:txBody>
      </p:sp>
    </p:spTree>
    <p:extLst>
      <p:ext uri="{BB962C8B-B14F-4D97-AF65-F5344CB8AC3E}">
        <p14:creationId xmlns:p14="http://schemas.microsoft.com/office/powerpoint/2010/main" val="3046867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658FAEC-51B1-BA40-8B28-C2780C37A7A3}" type="datetimeFigureOut">
              <a:rPr lang="en-US" smtClean="0"/>
              <a:t>5/10/18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C943B3-D13D-484F-AF53-1CA2802C8103}"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372971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658FAEC-51B1-BA40-8B28-C2780C37A7A3}" type="datetimeFigureOut">
              <a:rPr lang="en-US" smtClean="0"/>
              <a:t>5/10/18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C943B3-D13D-484F-AF53-1CA2802C8103}"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364975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58FAEC-51B1-BA40-8B28-C2780C37A7A3}" type="datetimeFigureOut">
              <a:rPr lang="en-US" smtClean="0"/>
              <a:t>5/10/18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C943B3-D13D-484F-AF53-1CA2802C8103}" type="slidenum">
              <a:rPr lang="en-US" smtClean="0"/>
              <a:t>‹#›</a:t>
            </a:fld>
            <a:endParaRPr lang="en-US"/>
          </a:p>
        </p:txBody>
      </p:sp>
    </p:spTree>
    <p:extLst>
      <p:ext uri="{BB962C8B-B14F-4D97-AF65-F5344CB8AC3E}">
        <p14:creationId xmlns:p14="http://schemas.microsoft.com/office/powerpoint/2010/main" val="2116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658FAEC-51B1-BA40-8B28-C2780C37A7A3}" type="datetimeFigureOut">
              <a:rPr lang="en-US" smtClean="0"/>
              <a:t>5/10/18</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67C943B3-D13D-484F-AF53-1CA2802C8103}" type="slidenum">
              <a:rPr lang="en-US" smtClean="0"/>
              <a:t>‹#›</a:t>
            </a:fld>
            <a:endParaRPr lang="en-US"/>
          </a:p>
        </p:txBody>
      </p:sp>
    </p:spTree>
    <p:extLst>
      <p:ext uri="{BB962C8B-B14F-4D97-AF65-F5344CB8AC3E}">
        <p14:creationId xmlns:p14="http://schemas.microsoft.com/office/powerpoint/2010/main" val="3313364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658FAEC-51B1-BA40-8B28-C2780C37A7A3}" type="datetimeFigureOut">
              <a:rPr lang="en-US" smtClean="0"/>
              <a:t>5/10/18</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67C943B3-D13D-484F-AF53-1CA2802C8103}" type="slidenum">
              <a:rPr lang="en-US" smtClean="0"/>
              <a:t>‹#›</a:t>
            </a:fld>
            <a:endParaRPr lang="en-US"/>
          </a:p>
        </p:txBody>
      </p:sp>
    </p:spTree>
    <p:extLst>
      <p:ext uri="{BB962C8B-B14F-4D97-AF65-F5344CB8AC3E}">
        <p14:creationId xmlns:p14="http://schemas.microsoft.com/office/powerpoint/2010/main" val="347377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658FAEC-51B1-BA40-8B28-C2780C37A7A3}" type="datetimeFigureOut">
              <a:rPr lang="en-US" smtClean="0"/>
              <a:t>5/10/18</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7C943B3-D13D-484F-AF53-1CA2802C8103}" type="slidenum">
              <a:rPr lang="en-US" smtClean="0"/>
              <a:t>‹#›</a:t>
            </a:fld>
            <a:endParaRPr lang="en-US"/>
          </a:p>
        </p:txBody>
      </p:sp>
    </p:spTree>
    <p:extLst>
      <p:ext uri="{BB962C8B-B14F-4D97-AF65-F5344CB8AC3E}">
        <p14:creationId xmlns:p14="http://schemas.microsoft.com/office/powerpoint/2010/main" val="428194411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800" dirty="0"/>
              <a:t>Flash Data Collection and Analysis</a:t>
            </a:r>
          </a:p>
        </p:txBody>
      </p:sp>
      <p:sp>
        <p:nvSpPr>
          <p:cNvPr id="3" name="Subtitle 2"/>
          <p:cNvSpPr>
            <a:spLocks noGrp="1"/>
          </p:cNvSpPr>
          <p:nvPr>
            <p:ph type="subTitle" idx="1"/>
          </p:nvPr>
        </p:nvSpPr>
        <p:spPr/>
        <p:txBody>
          <a:bodyPr/>
          <a:lstStyle/>
          <a:p>
            <a:r>
              <a:rPr lang="en-US" dirty="0"/>
              <a:t>Joanna S. Hunter, Ph.D.</a:t>
            </a:r>
          </a:p>
          <a:p>
            <a:r>
              <a:rPr lang="en-US" dirty="0"/>
              <a:t>Radford University</a:t>
            </a:r>
          </a:p>
        </p:txBody>
      </p:sp>
    </p:spTree>
    <p:extLst>
      <p:ext uri="{BB962C8B-B14F-4D97-AF65-F5344CB8AC3E}">
        <p14:creationId xmlns:p14="http://schemas.microsoft.com/office/powerpoint/2010/main" val="1817215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C2011B"/>
                </a:solidFill>
              </a:rPr>
              <a:t>Preparation</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23092" y="2120900"/>
            <a:ext cx="6752166" cy="4051300"/>
          </a:xfrm>
        </p:spPr>
      </p:pic>
      <p:sp>
        <p:nvSpPr>
          <p:cNvPr id="9" name="Text Placeholder 8"/>
          <p:cNvSpPr>
            <a:spLocks noGrp="1"/>
          </p:cNvSpPr>
          <p:nvPr>
            <p:ph type="body" sz="quarter" idx="4294967295"/>
          </p:nvPr>
        </p:nvSpPr>
        <p:spPr>
          <a:xfrm>
            <a:off x="2822448" y="2120900"/>
            <a:ext cx="6553200" cy="617537"/>
          </a:xfrm>
          <a:solidFill>
            <a:srgbClr val="C2011B"/>
          </a:solidFill>
          <a:ln>
            <a:solidFill>
              <a:schemeClr val="accent1"/>
            </a:solidFill>
          </a:ln>
        </p:spPr>
        <p:txBody>
          <a:bodyPr anchor="ctr">
            <a:normAutofit/>
          </a:bodyPr>
          <a:lstStyle/>
          <a:p>
            <a:pPr marL="0" indent="0" algn="ctr">
              <a:buNone/>
            </a:pPr>
            <a:r>
              <a:rPr lang="en-US" sz="2800" dirty="0">
                <a:solidFill>
                  <a:srgbClr val="D1D3D4"/>
                </a:solidFill>
              </a:rPr>
              <a:t>Respondent Card</a:t>
            </a:r>
          </a:p>
        </p:txBody>
      </p:sp>
    </p:spTree>
    <p:extLst>
      <p:ext uri="{BB962C8B-B14F-4D97-AF65-F5344CB8AC3E}">
        <p14:creationId xmlns:p14="http://schemas.microsoft.com/office/powerpoint/2010/main" val="195811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Respondent Card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30742539"/>
              </p:ext>
            </p:extLst>
          </p:nvPr>
        </p:nvGraphicFramePr>
        <p:xfrm>
          <a:off x="1069975" y="2120900"/>
          <a:ext cx="10058400" cy="3352802"/>
        </p:xfrm>
        <a:graphic>
          <a:graphicData uri="http://schemas.openxmlformats.org/drawingml/2006/table">
            <a:tbl>
              <a:tblPr firstRow="1" bandRow="1">
                <a:tableStyleId>{5C22544A-7EE6-4342-B048-85BDC9FD1C3A}</a:tableStyleId>
              </a:tblPr>
              <a:tblGrid>
                <a:gridCol w="2887134">
                  <a:extLst>
                    <a:ext uri="{9D8B030D-6E8A-4147-A177-3AD203B41FA5}">
                      <a16:colId xmlns:a16="http://schemas.microsoft.com/office/drawing/2014/main" val="20000"/>
                    </a:ext>
                  </a:extLst>
                </a:gridCol>
                <a:gridCol w="2142066">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gridCol w="2514600">
                  <a:extLst>
                    <a:ext uri="{9D8B030D-6E8A-4147-A177-3AD203B41FA5}">
                      <a16:colId xmlns:a16="http://schemas.microsoft.com/office/drawing/2014/main" val="20003"/>
                    </a:ext>
                  </a:extLst>
                </a:gridCol>
              </a:tblGrid>
              <a:tr h="797952">
                <a:tc gridSpan="4">
                  <a:txBody>
                    <a:bodyPr/>
                    <a:lstStyle/>
                    <a:p>
                      <a:pPr algn="ctr"/>
                      <a:r>
                        <a:rPr lang="en-US" sz="3200" dirty="0"/>
                        <a:t>Name</a:t>
                      </a:r>
                    </a:p>
                  </a:txBody>
                  <a:tcPr marL="108740" marR="108740">
                    <a:solidFill>
                      <a:srgbClr val="C2011B"/>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510970">
                <a:tc>
                  <a:txBody>
                    <a:bodyPr/>
                    <a:lstStyle/>
                    <a:p>
                      <a:r>
                        <a:rPr lang="en-US" dirty="0"/>
                        <a:t>Date of Birth</a:t>
                      </a:r>
                    </a:p>
                  </a:txBody>
                  <a:tcPr marL="108740" marR="108740"/>
                </a:tc>
                <a:tc>
                  <a:txBody>
                    <a:bodyPr/>
                    <a:lstStyle/>
                    <a:p>
                      <a:endParaRPr lang="en-US"/>
                    </a:p>
                  </a:txBody>
                  <a:tcPr marL="108740" marR="108740"/>
                </a:tc>
                <a:tc>
                  <a:txBody>
                    <a:bodyPr/>
                    <a:lstStyle/>
                    <a:p>
                      <a:r>
                        <a:rPr lang="en-US" dirty="0"/>
                        <a:t>Group Affiliation</a:t>
                      </a:r>
                    </a:p>
                  </a:txBody>
                  <a:tcPr marL="108740" marR="108740"/>
                </a:tc>
                <a:tc>
                  <a:txBody>
                    <a:bodyPr/>
                    <a:lstStyle/>
                    <a:p>
                      <a:endParaRPr lang="en-US"/>
                    </a:p>
                  </a:txBody>
                  <a:tcPr marL="108740" marR="108740"/>
                </a:tc>
                <a:extLst>
                  <a:ext uri="{0D108BD9-81ED-4DB2-BD59-A6C34878D82A}">
                    <a16:rowId xmlns:a16="http://schemas.microsoft.com/office/drawing/2014/main" val="10001"/>
                  </a:ext>
                </a:extLst>
              </a:tr>
              <a:tr h="510970">
                <a:tc>
                  <a:txBody>
                    <a:bodyPr/>
                    <a:lstStyle/>
                    <a:p>
                      <a:r>
                        <a:rPr lang="en-US" dirty="0"/>
                        <a:t>Place of Birth</a:t>
                      </a:r>
                    </a:p>
                  </a:txBody>
                  <a:tcPr marL="108740" marR="108740"/>
                </a:tc>
                <a:tc>
                  <a:txBody>
                    <a:bodyPr/>
                    <a:lstStyle/>
                    <a:p>
                      <a:endParaRPr lang="en-US" dirty="0"/>
                    </a:p>
                  </a:txBody>
                  <a:tcPr marL="108740" marR="108740"/>
                </a:tc>
                <a:tc>
                  <a:txBody>
                    <a:bodyPr/>
                    <a:lstStyle/>
                    <a:p>
                      <a:r>
                        <a:rPr lang="en-US" dirty="0"/>
                        <a:t>Height</a:t>
                      </a:r>
                    </a:p>
                  </a:txBody>
                  <a:tcPr marL="108740" marR="108740"/>
                </a:tc>
                <a:tc>
                  <a:txBody>
                    <a:bodyPr/>
                    <a:lstStyle/>
                    <a:p>
                      <a:endParaRPr lang="en-US"/>
                    </a:p>
                  </a:txBody>
                  <a:tcPr marL="108740" marR="108740"/>
                </a:tc>
                <a:extLst>
                  <a:ext uri="{0D108BD9-81ED-4DB2-BD59-A6C34878D82A}">
                    <a16:rowId xmlns:a16="http://schemas.microsoft.com/office/drawing/2014/main" val="10002"/>
                  </a:ext>
                </a:extLst>
              </a:tr>
              <a:tr h="510970">
                <a:tc>
                  <a:txBody>
                    <a:bodyPr/>
                    <a:lstStyle/>
                    <a:p>
                      <a:r>
                        <a:rPr lang="en-US" dirty="0"/>
                        <a:t>Place of HS Graduation</a:t>
                      </a:r>
                    </a:p>
                  </a:txBody>
                  <a:tcPr marL="108740" marR="108740"/>
                </a:tc>
                <a:tc>
                  <a:txBody>
                    <a:bodyPr/>
                    <a:lstStyle/>
                    <a:p>
                      <a:endParaRPr lang="en-US" dirty="0"/>
                    </a:p>
                  </a:txBody>
                  <a:tcPr marL="108740" marR="108740"/>
                </a:tc>
                <a:tc>
                  <a:txBody>
                    <a:bodyPr/>
                    <a:lstStyle/>
                    <a:p>
                      <a:r>
                        <a:rPr lang="en-US" dirty="0"/>
                        <a:t>College Major</a:t>
                      </a:r>
                    </a:p>
                  </a:txBody>
                  <a:tcPr marL="108740" marR="108740"/>
                </a:tc>
                <a:tc>
                  <a:txBody>
                    <a:bodyPr/>
                    <a:lstStyle/>
                    <a:p>
                      <a:endParaRPr lang="en-US"/>
                    </a:p>
                  </a:txBody>
                  <a:tcPr marL="108740" marR="108740"/>
                </a:tc>
                <a:extLst>
                  <a:ext uri="{0D108BD9-81ED-4DB2-BD59-A6C34878D82A}">
                    <a16:rowId xmlns:a16="http://schemas.microsoft.com/office/drawing/2014/main" val="10003"/>
                  </a:ext>
                </a:extLst>
              </a:tr>
              <a:tr h="510970">
                <a:tc>
                  <a:txBody>
                    <a:bodyPr/>
                    <a:lstStyle/>
                    <a:p>
                      <a:r>
                        <a:rPr lang="en-US" dirty="0"/>
                        <a:t>Race</a:t>
                      </a:r>
                    </a:p>
                  </a:txBody>
                  <a:tcPr marL="108740" marR="108740"/>
                </a:tc>
                <a:tc>
                  <a:txBody>
                    <a:bodyPr/>
                    <a:lstStyle/>
                    <a:p>
                      <a:endParaRPr lang="en-US"/>
                    </a:p>
                  </a:txBody>
                  <a:tcPr marL="108740" marR="108740"/>
                </a:tc>
                <a:tc>
                  <a:txBody>
                    <a:bodyPr/>
                    <a:lstStyle/>
                    <a:p>
                      <a:r>
                        <a:rPr lang="en-US" dirty="0"/>
                        <a:t>Favorite Color</a:t>
                      </a:r>
                    </a:p>
                  </a:txBody>
                  <a:tcPr marL="108740" marR="108740"/>
                </a:tc>
                <a:tc>
                  <a:txBody>
                    <a:bodyPr/>
                    <a:lstStyle/>
                    <a:p>
                      <a:endParaRPr lang="en-US" dirty="0"/>
                    </a:p>
                  </a:txBody>
                  <a:tcPr marL="108740" marR="108740"/>
                </a:tc>
                <a:extLst>
                  <a:ext uri="{0D108BD9-81ED-4DB2-BD59-A6C34878D82A}">
                    <a16:rowId xmlns:a16="http://schemas.microsoft.com/office/drawing/2014/main" val="10004"/>
                  </a:ext>
                </a:extLst>
              </a:tr>
              <a:tr h="510970">
                <a:tc>
                  <a:txBody>
                    <a:bodyPr/>
                    <a:lstStyle/>
                    <a:p>
                      <a:r>
                        <a:rPr lang="en-US" dirty="0"/>
                        <a:t>Gender</a:t>
                      </a:r>
                    </a:p>
                  </a:txBody>
                  <a:tcPr marL="108740" marR="108740"/>
                </a:tc>
                <a:tc>
                  <a:txBody>
                    <a:bodyPr/>
                    <a:lstStyle/>
                    <a:p>
                      <a:endParaRPr lang="en-US"/>
                    </a:p>
                  </a:txBody>
                  <a:tcPr marL="108740" marR="108740"/>
                </a:tc>
                <a:tc>
                  <a:txBody>
                    <a:bodyPr/>
                    <a:lstStyle/>
                    <a:p>
                      <a:r>
                        <a:rPr lang="en-US" dirty="0"/>
                        <a:t>Shoe Size</a:t>
                      </a:r>
                    </a:p>
                  </a:txBody>
                  <a:tcPr marL="108740" marR="108740"/>
                </a:tc>
                <a:tc>
                  <a:txBody>
                    <a:bodyPr/>
                    <a:lstStyle/>
                    <a:p>
                      <a:endParaRPr lang="en-US" dirty="0"/>
                    </a:p>
                  </a:txBody>
                  <a:tcPr marL="108740" marR="108740"/>
                </a:tc>
                <a:extLst>
                  <a:ext uri="{0D108BD9-81ED-4DB2-BD59-A6C34878D82A}">
                    <a16:rowId xmlns:a16="http://schemas.microsoft.com/office/drawing/2014/main" val="10005"/>
                  </a:ext>
                </a:extLst>
              </a:tr>
            </a:tbl>
          </a:graphicData>
        </a:graphic>
      </p:graphicFrame>
      <p:sp>
        <p:nvSpPr>
          <p:cNvPr id="6" name="TextBox 5"/>
          <p:cNvSpPr txBox="1"/>
          <p:nvPr/>
        </p:nvSpPr>
        <p:spPr>
          <a:xfrm>
            <a:off x="2812088" y="5714460"/>
            <a:ext cx="6567824" cy="369332"/>
          </a:xfrm>
          <a:prstGeom prst="rect">
            <a:avLst/>
          </a:prstGeom>
          <a:noFill/>
        </p:spPr>
        <p:txBody>
          <a:bodyPr wrap="square" rtlCol="0">
            <a:spAutoFit/>
          </a:bodyPr>
          <a:lstStyle/>
          <a:p>
            <a:pPr algn="ctr"/>
            <a:r>
              <a:rPr lang="en-US" i="1" dirty="0"/>
              <a:t>I have supplied the name.  You must fill in the rest of the information.</a:t>
            </a:r>
          </a:p>
        </p:txBody>
      </p:sp>
    </p:spTree>
    <p:extLst>
      <p:ext uri="{BB962C8B-B14F-4D97-AF65-F5344CB8AC3E}">
        <p14:creationId xmlns:p14="http://schemas.microsoft.com/office/powerpoint/2010/main" val="1066009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Phase One</a:t>
            </a:r>
          </a:p>
        </p:txBody>
      </p:sp>
      <p:sp>
        <p:nvSpPr>
          <p:cNvPr id="3" name="Content Placeholder 2"/>
          <p:cNvSpPr>
            <a:spLocks noGrp="1"/>
          </p:cNvSpPr>
          <p:nvPr>
            <p:ph idx="1"/>
          </p:nvPr>
        </p:nvSpPr>
        <p:spPr/>
        <p:txBody>
          <a:bodyPr/>
          <a:lstStyle/>
          <a:p>
            <a:pPr marL="0" indent="0">
              <a:buNone/>
            </a:pPr>
            <a:r>
              <a:rPr lang="en-US" dirty="0"/>
              <a:t>If the RED number on the card you are holding is 45 OR HIGHER, You are collecting data in Phase One.  If the RED number on the card you are holding is 44 OR LOWER, you are a respondent in Phase One. </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424062921"/>
              </p:ext>
            </p:extLst>
          </p:nvPr>
        </p:nvGraphicFramePr>
        <p:xfrm>
          <a:off x="1828800" y="3389586"/>
          <a:ext cx="8371490" cy="3117370"/>
        </p:xfrm>
        <a:graphic>
          <a:graphicData uri="http://schemas.openxmlformats.org/drawingml/2006/table">
            <a:tbl>
              <a:tblPr firstRow="1" bandRow="1">
                <a:tableStyleId>{5C22544A-7EE6-4342-B048-85BDC9FD1C3A}</a:tableStyleId>
              </a:tblPr>
              <a:tblGrid>
                <a:gridCol w="2073672">
                  <a:extLst>
                    <a:ext uri="{9D8B030D-6E8A-4147-A177-3AD203B41FA5}">
                      <a16:colId xmlns:a16="http://schemas.microsoft.com/office/drawing/2014/main" val="20000"/>
                    </a:ext>
                  </a:extLst>
                </a:gridCol>
                <a:gridCol w="2150474">
                  <a:extLst>
                    <a:ext uri="{9D8B030D-6E8A-4147-A177-3AD203B41FA5}">
                      <a16:colId xmlns:a16="http://schemas.microsoft.com/office/drawing/2014/main" val="20001"/>
                    </a:ext>
                  </a:extLst>
                </a:gridCol>
                <a:gridCol w="2073672">
                  <a:extLst>
                    <a:ext uri="{9D8B030D-6E8A-4147-A177-3AD203B41FA5}">
                      <a16:colId xmlns:a16="http://schemas.microsoft.com/office/drawing/2014/main" val="20002"/>
                    </a:ext>
                  </a:extLst>
                </a:gridCol>
                <a:gridCol w="2073672">
                  <a:extLst>
                    <a:ext uri="{9D8B030D-6E8A-4147-A177-3AD203B41FA5}">
                      <a16:colId xmlns:a16="http://schemas.microsoft.com/office/drawing/2014/main" val="20003"/>
                    </a:ext>
                  </a:extLst>
                </a:gridCol>
              </a:tblGrid>
              <a:tr h="522121">
                <a:tc gridSpan="4">
                  <a:txBody>
                    <a:bodyPr/>
                    <a:lstStyle/>
                    <a:p>
                      <a:pPr algn="ctr"/>
                      <a:r>
                        <a:rPr lang="en-US" sz="2800" dirty="0"/>
                        <a:t>NAME</a:t>
                      </a:r>
                    </a:p>
                  </a:txBody>
                  <a:tcPr>
                    <a:solidFill>
                      <a:srgbClr val="C2011B"/>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644973">
                <a:tc>
                  <a:txBody>
                    <a:bodyPr/>
                    <a:lstStyle/>
                    <a:p>
                      <a:r>
                        <a:rPr lang="en-US" dirty="0"/>
                        <a:t>Date</a:t>
                      </a:r>
                      <a:r>
                        <a:rPr lang="en-US" baseline="0" dirty="0"/>
                        <a:t> of Birth</a:t>
                      </a:r>
                      <a:endParaRPr lang="en-US" dirty="0"/>
                    </a:p>
                  </a:txBody>
                  <a:tcPr/>
                </a:tc>
                <a:tc>
                  <a:txBody>
                    <a:bodyPr/>
                    <a:lstStyle/>
                    <a:p>
                      <a:pPr algn="ctr"/>
                      <a:r>
                        <a:rPr lang="en-US" dirty="0"/>
                        <a:t>09/08/1990</a:t>
                      </a:r>
                    </a:p>
                  </a:txBody>
                  <a:tcPr/>
                </a:tc>
                <a:tc>
                  <a:txBody>
                    <a:bodyPr/>
                    <a:lstStyle/>
                    <a:p>
                      <a:r>
                        <a:rPr lang="en-US" dirty="0"/>
                        <a:t>Group Membership</a:t>
                      </a:r>
                    </a:p>
                  </a:txBody>
                  <a:tcPr/>
                </a:tc>
                <a:tc>
                  <a:txBody>
                    <a:bodyPr/>
                    <a:lstStyle/>
                    <a:p>
                      <a:pPr algn="ctr"/>
                      <a:r>
                        <a:rPr lang="en-US" dirty="0"/>
                        <a:t>4H</a:t>
                      </a:r>
                    </a:p>
                  </a:txBody>
                  <a:tcPr/>
                </a:tc>
                <a:extLst>
                  <a:ext uri="{0D108BD9-81ED-4DB2-BD59-A6C34878D82A}">
                    <a16:rowId xmlns:a16="http://schemas.microsoft.com/office/drawing/2014/main" val="10001"/>
                  </a:ext>
                </a:extLst>
              </a:tr>
              <a:tr h="435101">
                <a:tc>
                  <a:txBody>
                    <a:bodyPr/>
                    <a:lstStyle/>
                    <a:p>
                      <a:r>
                        <a:rPr lang="en-US" dirty="0"/>
                        <a:t>Place of Birth</a:t>
                      </a:r>
                    </a:p>
                  </a:txBody>
                  <a:tcPr/>
                </a:tc>
                <a:tc>
                  <a:txBody>
                    <a:bodyPr/>
                    <a:lstStyle/>
                    <a:p>
                      <a:pPr algn="ctr"/>
                      <a:r>
                        <a:rPr lang="en-US" dirty="0"/>
                        <a:t>Newport News, VA</a:t>
                      </a:r>
                    </a:p>
                  </a:txBody>
                  <a:tcPr/>
                </a:tc>
                <a:tc>
                  <a:txBody>
                    <a:bodyPr/>
                    <a:lstStyle/>
                    <a:p>
                      <a:r>
                        <a:rPr lang="en-US" dirty="0"/>
                        <a:t>Height</a:t>
                      </a:r>
                    </a:p>
                  </a:txBody>
                  <a:tcPr/>
                </a:tc>
                <a:tc>
                  <a:txBody>
                    <a:bodyPr/>
                    <a:lstStyle/>
                    <a:p>
                      <a:pPr algn="ctr"/>
                      <a:r>
                        <a:rPr lang="en-US" dirty="0"/>
                        <a:t>5’8”</a:t>
                      </a:r>
                    </a:p>
                  </a:txBody>
                  <a:tcPr/>
                </a:tc>
                <a:extLst>
                  <a:ext uri="{0D108BD9-81ED-4DB2-BD59-A6C34878D82A}">
                    <a16:rowId xmlns:a16="http://schemas.microsoft.com/office/drawing/2014/main" val="10002"/>
                  </a:ext>
                </a:extLst>
              </a:tr>
              <a:tr h="644973">
                <a:tc>
                  <a:txBody>
                    <a:bodyPr/>
                    <a:lstStyle/>
                    <a:p>
                      <a:r>
                        <a:rPr lang="en-US" dirty="0"/>
                        <a:t>Place of HS Graduation</a:t>
                      </a:r>
                    </a:p>
                  </a:txBody>
                  <a:tcPr/>
                </a:tc>
                <a:tc>
                  <a:txBody>
                    <a:bodyPr/>
                    <a:lstStyle/>
                    <a:p>
                      <a:pPr algn="ctr"/>
                      <a:r>
                        <a:rPr lang="en-US" dirty="0"/>
                        <a:t>Welch, WV</a:t>
                      </a:r>
                    </a:p>
                  </a:txBody>
                  <a:tcPr/>
                </a:tc>
                <a:tc>
                  <a:txBody>
                    <a:bodyPr/>
                    <a:lstStyle/>
                    <a:p>
                      <a:r>
                        <a:rPr lang="en-US" dirty="0"/>
                        <a:t>College Major</a:t>
                      </a:r>
                    </a:p>
                  </a:txBody>
                  <a:tcPr/>
                </a:tc>
                <a:tc>
                  <a:txBody>
                    <a:bodyPr/>
                    <a:lstStyle/>
                    <a:p>
                      <a:pPr algn="ctr"/>
                      <a:r>
                        <a:rPr lang="en-US" dirty="0"/>
                        <a:t>Sociology</a:t>
                      </a:r>
                    </a:p>
                  </a:txBody>
                  <a:tcPr/>
                </a:tc>
                <a:extLst>
                  <a:ext uri="{0D108BD9-81ED-4DB2-BD59-A6C34878D82A}">
                    <a16:rowId xmlns:a16="http://schemas.microsoft.com/office/drawing/2014/main" val="10003"/>
                  </a:ext>
                </a:extLst>
              </a:tr>
              <a:tr h="435101">
                <a:tc>
                  <a:txBody>
                    <a:bodyPr/>
                    <a:lstStyle/>
                    <a:p>
                      <a:r>
                        <a:rPr lang="en-US" dirty="0"/>
                        <a:t>Race</a:t>
                      </a:r>
                    </a:p>
                  </a:txBody>
                  <a:tcPr/>
                </a:tc>
                <a:tc>
                  <a:txBody>
                    <a:bodyPr/>
                    <a:lstStyle/>
                    <a:p>
                      <a:pPr algn="ctr"/>
                      <a:r>
                        <a:rPr lang="en-US" dirty="0"/>
                        <a:t>White</a:t>
                      </a:r>
                    </a:p>
                  </a:txBody>
                  <a:tcPr/>
                </a:tc>
                <a:tc>
                  <a:txBody>
                    <a:bodyPr/>
                    <a:lstStyle/>
                    <a:p>
                      <a:r>
                        <a:rPr lang="en-US" dirty="0"/>
                        <a:t>Favorite Color</a:t>
                      </a:r>
                    </a:p>
                  </a:txBody>
                  <a:tcPr/>
                </a:tc>
                <a:tc>
                  <a:txBody>
                    <a:bodyPr/>
                    <a:lstStyle/>
                    <a:p>
                      <a:pPr algn="ctr"/>
                      <a:r>
                        <a:rPr lang="en-US" dirty="0"/>
                        <a:t>Orange</a:t>
                      </a:r>
                    </a:p>
                  </a:txBody>
                  <a:tcPr/>
                </a:tc>
                <a:extLst>
                  <a:ext uri="{0D108BD9-81ED-4DB2-BD59-A6C34878D82A}">
                    <a16:rowId xmlns:a16="http://schemas.microsoft.com/office/drawing/2014/main" val="10004"/>
                  </a:ext>
                </a:extLst>
              </a:tr>
              <a:tr h="435101">
                <a:tc>
                  <a:txBody>
                    <a:bodyPr/>
                    <a:lstStyle/>
                    <a:p>
                      <a:r>
                        <a:rPr lang="en-US" dirty="0"/>
                        <a:t>Gender</a:t>
                      </a:r>
                    </a:p>
                  </a:txBody>
                  <a:tcPr/>
                </a:tc>
                <a:tc>
                  <a:txBody>
                    <a:bodyPr/>
                    <a:lstStyle/>
                    <a:p>
                      <a:pPr algn="ctr"/>
                      <a:r>
                        <a:rPr lang="en-US" dirty="0"/>
                        <a:t>Female</a:t>
                      </a:r>
                    </a:p>
                  </a:txBody>
                  <a:tcPr/>
                </a:tc>
                <a:tc>
                  <a:txBody>
                    <a:bodyPr/>
                    <a:lstStyle/>
                    <a:p>
                      <a:r>
                        <a:rPr lang="en-US" dirty="0"/>
                        <a:t>Shoe</a:t>
                      </a:r>
                      <a:r>
                        <a:rPr lang="en-US" baseline="0" dirty="0"/>
                        <a:t> Size</a:t>
                      </a:r>
                      <a:endParaRPr lang="en-US" dirty="0"/>
                    </a:p>
                  </a:txBody>
                  <a:tcPr/>
                </a:tc>
                <a:tc>
                  <a:txBody>
                    <a:bodyPr/>
                    <a:lstStyle/>
                    <a:p>
                      <a:pPr algn="ctr"/>
                      <a:r>
                        <a:rPr lang="en-US" dirty="0"/>
                        <a:t>9.5</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105402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Phase Two</a:t>
            </a:r>
          </a:p>
        </p:txBody>
      </p:sp>
      <p:sp>
        <p:nvSpPr>
          <p:cNvPr id="3" name="Content Placeholder 2"/>
          <p:cNvSpPr>
            <a:spLocks noGrp="1"/>
          </p:cNvSpPr>
          <p:nvPr>
            <p:ph idx="1"/>
          </p:nvPr>
        </p:nvSpPr>
        <p:spPr/>
        <p:txBody>
          <a:bodyPr/>
          <a:lstStyle/>
          <a:p>
            <a:pPr marL="0" indent="0">
              <a:buNone/>
            </a:pPr>
            <a:r>
              <a:rPr lang="en-US" dirty="0"/>
              <a:t>If the GREEN number on the card you are holding is 45 OR HIGHER, You are collecting data in Phase Two.  If the GREEN number on the card you are holding is 44 OR LOWER, you are a respondent in Phase Two. </a:t>
            </a:r>
          </a:p>
          <a:p>
            <a:pPr marL="0" indent="0">
              <a:buNone/>
            </a:pPr>
            <a:endParaRPr lang="en-US" dirty="0"/>
          </a:p>
        </p:txBody>
      </p:sp>
      <p:graphicFrame>
        <p:nvGraphicFramePr>
          <p:cNvPr id="4" name="Table 3"/>
          <p:cNvGraphicFramePr>
            <a:graphicFrameLocks noGrp="1"/>
          </p:cNvGraphicFramePr>
          <p:nvPr>
            <p:extLst/>
          </p:nvPr>
        </p:nvGraphicFramePr>
        <p:xfrm>
          <a:off x="1828800" y="3389586"/>
          <a:ext cx="8371490" cy="3117370"/>
        </p:xfrm>
        <a:graphic>
          <a:graphicData uri="http://schemas.openxmlformats.org/drawingml/2006/table">
            <a:tbl>
              <a:tblPr firstRow="1" bandRow="1">
                <a:tableStyleId>{5C22544A-7EE6-4342-B048-85BDC9FD1C3A}</a:tableStyleId>
              </a:tblPr>
              <a:tblGrid>
                <a:gridCol w="2073672">
                  <a:extLst>
                    <a:ext uri="{9D8B030D-6E8A-4147-A177-3AD203B41FA5}">
                      <a16:colId xmlns:a16="http://schemas.microsoft.com/office/drawing/2014/main" val="20000"/>
                    </a:ext>
                  </a:extLst>
                </a:gridCol>
                <a:gridCol w="2150474">
                  <a:extLst>
                    <a:ext uri="{9D8B030D-6E8A-4147-A177-3AD203B41FA5}">
                      <a16:colId xmlns:a16="http://schemas.microsoft.com/office/drawing/2014/main" val="20001"/>
                    </a:ext>
                  </a:extLst>
                </a:gridCol>
                <a:gridCol w="2073672">
                  <a:extLst>
                    <a:ext uri="{9D8B030D-6E8A-4147-A177-3AD203B41FA5}">
                      <a16:colId xmlns:a16="http://schemas.microsoft.com/office/drawing/2014/main" val="20002"/>
                    </a:ext>
                  </a:extLst>
                </a:gridCol>
                <a:gridCol w="2073672">
                  <a:extLst>
                    <a:ext uri="{9D8B030D-6E8A-4147-A177-3AD203B41FA5}">
                      <a16:colId xmlns:a16="http://schemas.microsoft.com/office/drawing/2014/main" val="20003"/>
                    </a:ext>
                  </a:extLst>
                </a:gridCol>
              </a:tblGrid>
              <a:tr h="522121">
                <a:tc gridSpan="4">
                  <a:txBody>
                    <a:bodyPr/>
                    <a:lstStyle/>
                    <a:p>
                      <a:pPr algn="ctr"/>
                      <a:r>
                        <a:rPr lang="en-US" sz="2800" dirty="0"/>
                        <a:t>NAME</a:t>
                      </a:r>
                    </a:p>
                  </a:txBody>
                  <a:tcPr>
                    <a:solidFill>
                      <a:srgbClr val="C2011B"/>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644973">
                <a:tc>
                  <a:txBody>
                    <a:bodyPr/>
                    <a:lstStyle/>
                    <a:p>
                      <a:r>
                        <a:rPr lang="en-US" dirty="0"/>
                        <a:t>Date</a:t>
                      </a:r>
                      <a:r>
                        <a:rPr lang="en-US" baseline="0" dirty="0"/>
                        <a:t> of Birth</a:t>
                      </a:r>
                      <a:endParaRPr lang="en-US" dirty="0"/>
                    </a:p>
                  </a:txBody>
                  <a:tcPr/>
                </a:tc>
                <a:tc>
                  <a:txBody>
                    <a:bodyPr/>
                    <a:lstStyle/>
                    <a:p>
                      <a:pPr algn="ctr"/>
                      <a:r>
                        <a:rPr lang="en-US" dirty="0"/>
                        <a:t>09/08/1990</a:t>
                      </a:r>
                    </a:p>
                  </a:txBody>
                  <a:tcPr/>
                </a:tc>
                <a:tc>
                  <a:txBody>
                    <a:bodyPr/>
                    <a:lstStyle/>
                    <a:p>
                      <a:r>
                        <a:rPr lang="en-US" dirty="0"/>
                        <a:t>Group Membership</a:t>
                      </a:r>
                    </a:p>
                  </a:txBody>
                  <a:tcPr/>
                </a:tc>
                <a:tc>
                  <a:txBody>
                    <a:bodyPr/>
                    <a:lstStyle/>
                    <a:p>
                      <a:pPr algn="ctr"/>
                      <a:r>
                        <a:rPr lang="en-US" dirty="0"/>
                        <a:t>4H</a:t>
                      </a:r>
                    </a:p>
                  </a:txBody>
                  <a:tcPr/>
                </a:tc>
                <a:extLst>
                  <a:ext uri="{0D108BD9-81ED-4DB2-BD59-A6C34878D82A}">
                    <a16:rowId xmlns:a16="http://schemas.microsoft.com/office/drawing/2014/main" val="10001"/>
                  </a:ext>
                </a:extLst>
              </a:tr>
              <a:tr h="435101">
                <a:tc>
                  <a:txBody>
                    <a:bodyPr/>
                    <a:lstStyle/>
                    <a:p>
                      <a:r>
                        <a:rPr lang="en-US" dirty="0"/>
                        <a:t>Place of Birth</a:t>
                      </a:r>
                    </a:p>
                  </a:txBody>
                  <a:tcPr/>
                </a:tc>
                <a:tc>
                  <a:txBody>
                    <a:bodyPr/>
                    <a:lstStyle/>
                    <a:p>
                      <a:pPr algn="ctr"/>
                      <a:r>
                        <a:rPr lang="en-US" dirty="0"/>
                        <a:t>Newport News, VA</a:t>
                      </a:r>
                    </a:p>
                  </a:txBody>
                  <a:tcPr/>
                </a:tc>
                <a:tc>
                  <a:txBody>
                    <a:bodyPr/>
                    <a:lstStyle/>
                    <a:p>
                      <a:r>
                        <a:rPr lang="en-US" dirty="0"/>
                        <a:t>Height</a:t>
                      </a:r>
                    </a:p>
                  </a:txBody>
                  <a:tcPr/>
                </a:tc>
                <a:tc>
                  <a:txBody>
                    <a:bodyPr/>
                    <a:lstStyle/>
                    <a:p>
                      <a:pPr algn="ctr"/>
                      <a:r>
                        <a:rPr lang="en-US" dirty="0"/>
                        <a:t>5’8”</a:t>
                      </a:r>
                    </a:p>
                  </a:txBody>
                  <a:tcPr/>
                </a:tc>
                <a:extLst>
                  <a:ext uri="{0D108BD9-81ED-4DB2-BD59-A6C34878D82A}">
                    <a16:rowId xmlns:a16="http://schemas.microsoft.com/office/drawing/2014/main" val="10002"/>
                  </a:ext>
                </a:extLst>
              </a:tr>
              <a:tr h="644973">
                <a:tc>
                  <a:txBody>
                    <a:bodyPr/>
                    <a:lstStyle/>
                    <a:p>
                      <a:r>
                        <a:rPr lang="en-US" dirty="0"/>
                        <a:t>Place of HS Graduation</a:t>
                      </a:r>
                    </a:p>
                  </a:txBody>
                  <a:tcPr/>
                </a:tc>
                <a:tc>
                  <a:txBody>
                    <a:bodyPr/>
                    <a:lstStyle/>
                    <a:p>
                      <a:pPr algn="ctr"/>
                      <a:r>
                        <a:rPr lang="en-US" dirty="0"/>
                        <a:t>Welch, WV</a:t>
                      </a:r>
                    </a:p>
                  </a:txBody>
                  <a:tcPr/>
                </a:tc>
                <a:tc>
                  <a:txBody>
                    <a:bodyPr/>
                    <a:lstStyle/>
                    <a:p>
                      <a:r>
                        <a:rPr lang="en-US" dirty="0"/>
                        <a:t>College Major</a:t>
                      </a:r>
                    </a:p>
                  </a:txBody>
                  <a:tcPr/>
                </a:tc>
                <a:tc>
                  <a:txBody>
                    <a:bodyPr/>
                    <a:lstStyle/>
                    <a:p>
                      <a:pPr algn="ctr"/>
                      <a:r>
                        <a:rPr lang="en-US" dirty="0"/>
                        <a:t>Sociology</a:t>
                      </a:r>
                    </a:p>
                  </a:txBody>
                  <a:tcPr/>
                </a:tc>
                <a:extLst>
                  <a:ext uri="{0D108BD9-81ED-4DB2-BD59-A6C34878D82A}">
                    <a16:rowId xmlns:a16="http://schemas.microsoft.com/office/drawing/2014/main" val="10003"/>
                  </a:ext>
                </a:extLst>
              </a:tr>
              <a:tr h="435101">
                <a:tc>
                  <a:txBody>
                    <a:bodyPr/>
                    <a:lstStyle/>
                    <a:p>
                      <a:r>
                        <a:rPr lang="en-US" dirty="0"/>
                        <a:t>Race</a:t>
                      </a:r>
                    </a:p>
                  </a:txBody>
                  <a:tcPr/>
                </a:tc>
                <a:tc>
                  <a:txBody>
                    <a:bodyPr/>
                    <a:lstStyle/>
                    <a:p>
                      <a:pPr algn="ctr"/>
                      <a:r>
                        <a:rPr lang="en-US" dirty="0"/>
                        <a:t>White</a:t>
                      </a:r>
                    </a:p>
                  </a:txBody>
                  <a:tcPr/>
                </a:tc>
                <a:tc>
                  <a:txBody>
                    <a:bodyPr/>
                    <a:lstStyle/>
                    <a:p>
                      <a:r>
                        <a:rPr lang="en-US" dirty="0"/>
                        <a:t>Favorite Color</a:t>
                      </a:r>
                    </a:p>
                  </a:txBody>
                  <a:tcPr/>
                </a:tc>
                <a:tc>
                  <a:txBody>
                    <a:bodyPr/>
                    <a:lstStyle/>
                    <a:p>
                      <a:pPr algn="ctr"/>
                      <a:r>
                        <a:rPr lang="en-US" dirty="0"/>
                        <a:t>Orange</a:t>
                      </a:r>
                    </a:p>
                  </a:txBody>
                  <a:tcPr/>
                </a:tc>
                <a:extLst>
                  <a:ext uri="{0D108BD9-81ED-4DB2-BD59-A6C34878D82A}">
                    <a16:rowId xmlns:a16="http://schemas.microsoft.com/office/drawing/2014/main" val="10004"/>
                  </a:ext>
                </a:extLst>
              </a:tr>
              <a:tr h="435101">
                <a:tc>
                  <a:txBody>
                    <a:bodyPr/>
                    <a:lstStyle/>
                    <a:p>
                      <a:r>
                        <a:rPr lang="en-US" dirty="0"/>
                        <a:t>Gender</a:t>
                      </a:r>
                    </a:p>
                  </a:txBody>
                  <a:tcPr/>
                </a:tc>
                <a:tc>
                  <a:txBody>
                    <a:bodyPr/>
                    <a:lstStyle/>
                    <a:p>
                      <a:pPr algn="ctr"/>
                      <a:r>
                        <a:rPr lang="en-US" dirty="0"/>
                        <a:t>Female</a:t>
                      </a:r>
                    </a:p>
                  </a:txBody>
                  <a:tcPr/>
                </a:tc>
                <a:tc>
                  <a:txBody>
                    <a:bodyPr/>
                    <a:lstStyle/>
                    <a:p>
                      <a:r>
                        <a:rPr lang="en-US" dirty="0"/>
                        <a:t>Shoe</a:t>
                      </a:r>
                      <a:r>
                        <a:rPr lang="en-US" baseline="0" dirty="0"/>
                        <a:t> Size</a:t>
                      </a:r>
                      <a:endParaRPr lang="en-US" dirty="0"/>
                    </a:p>
                  </a:txBody>
                  <a:tcPr/>
                </a:tc>
                <a:tc>
                  <a:txBody>
                    <a:bodyPr/>
                    <a:lstStyle/>
                    <a:p>
                      <a:pPr algn="ctr"/>
                      <a:r>
                        <a:rPr lang="en-US" dirty="0"/>
                        <a:t>9.5</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406541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Phase Three</a:t>
            </a:r>
          </a:p>
        </p:txBody>
      </p:sp>
      <p:sp>
        <p:nvSpPr>
          <p:cNvPr id="3" name="Content Placeholder 2"/>
          <p:cNvSpPr>
            <a:spLocks noGrp="1"/>
          </p:cNvSpPr>
          <p:nvPr>
            <p:ph idx="1"/>
          </p:nvPr>
        </p:nvSpPr>
        <p:spPr/>
        <p:txBody>
          <a:bodyPr>
            <a:normAutofit/>
          </a:bodyPr>
          <a:lstStyle/>
          <a:p>
            <a:pPr marL="0" indent="0">
              <a:buNone/>
            </a:pPr>
            <a:r>
              <a:rPr lang="en-US" sz="2000" b="1" i="1" u="sng" dirty="0"/>
              <a:t>Based only on the data you collected in your interview</a:t>
            </a:r>
            <a:r>
              <a:rPr lang="en-US" sz="2000" b="1" i="1" dirty="0"/>
              <a:t>, rank the following statements on a scale of 1 to 5 where one is less likely and 5 is most likely. Record your responses on the reverse of your card.</a:t>
            </a:r>
          </a:p>
          <a:p>
            <a:pPr marL="514350" indent="-514350">
              <a:buFont typeface="+mj-lt"/>
              <a:buAutoNum type="arabicPeriod"/>
            </a:pPr>
            <a:r>
              <a:rPr lang="en-US" sz="2000" dirty="0"/>
              <a:t>Your respondent will vote in the next presidential primary.</a:t>
            </a:r>
          </a:p>
          <a:p>
            <a:pPr marL="514350" indent="-514350">
              <a:buFont typeface="+mj-lt"/>
              <a:buAutoNum type="arabicPeriod"/>
            </a:pPr>
            <a:r>
              <a:rPr lang="en-US" sz="2000" dirty="0"/>
              <a:t>Your respondent will have more than two children before they are 30 years old.</a:t>
            </a:r>
          </a:p>
          <a:p>
            <a:pPr marL="514350" indent="-514350">
              <a:buFont typeface="+mj-lt"/>
              <a:buAutoNum type="arabicPeriod"/>
            </a:pPr>
            <a:r>
              <a:rPr lang="en-US" sz="2000" dirty="0"/>
              <a:t>Your respondent will drink alcohol in the next 72 hours.</a:t>
            </a:r>
          </a:p>
          <a:p>
            <a:pPr marL="514350" indent="-514350">
              <a:buFont typeface="+mj-lt"/>
              <a:buAutoNum type="arabicPeriod"/>
            </a:pPr>
            <a:r>
              <a:rPr lang="en-US" sz="2000" dirty="0"/>
              <a:t>Your respondent will earn an A in this class.</a:t>
            </a:r>
          </a:p>
          <a:p>
            <a:pPr marL="514350" indent="-514350">
              <a:buFont typeface="+mj-lt"/>
              <a:buAutoNum type="arabicPeriod"/>
            </a:pPr>
            <a:r>
              <a:rPr lang="en-US" sz="2000" dirty="0"/>
              <a:t>Your respondent will conceive an invention that will change the world.</a:t>
            </a:r>
          </a:p>
        </p:txBody>
      </p:sp>
    </p:spTree>
    <p:extLst>
      <p:ext uri="{BB962C8B-B14F-4D97-AF65-F5344CB8AC3E}">
        <p14:creationId xmlns:p14="http://schemas.microsoft.com/office/powerpoint/2010/main" val="856489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Variables and Attributes</a:t>
            </a:r>
          </a:p>
        </p:txBody>
      </p:sp>
      <p:sp>
        <p:nvSpPr>
          <p:cNvPr id="8" name="Content Placeholder 7">
            <a:extLst>
              <a:ext uri="{FF2B5EF4-FFF2-40B4-BE49-F238E27FC236}">
                <a16:creationId xmlns:a16="http://schemas.microsoft.com/office/drawing/2014/main" id="{62D69DEC-699E-5142-941A-30A0A3BDF0B9}"/>
              </a:ext>
            </a:extLst>
          </p:cNvPr>
          <p:cNvSpPr>
            <a:spLocks noGrp="1"/>
          </p:cNvSpPr>
          <p:nvPr>
            <p:ph sz="half" idx="1"/>
          </p:nvPr>
        </p:nvSpPr>
        <p:spPr>
          <a:xfrm>
            <a:off x="838200" y="1825625"/>
            <a:ext cx="5181600" cy="4858954"/>
          </a:xfrm>
        </p:spPr>
        <p:txBody>
          <a:bodyPr>
            <a:normAutofit fontScale="92500" lnSpcReduction="10000"/>
          </a:bodyPr>
          <a:lstStyle/>
          <a:p>
            <a:pPr>
              <a:buClr>
                <a:srgbClr val="C2011B"/>
              </a:buClr>
            </a:pPr>
            <a:r>
              <a:rPr lang="en-US" b="1" dirty="0"/>
              <a:t>Date of Birth</a:t>
            </a:r>
          </a:p>
          <a:p>
            <a:pPr lvl="1"/>
            <a:r>
              <a:rPr lang="en-US" dirty="0"/>
              <a:t>Month, day, year</a:t>
            </a:r>
          </a:p>
          <a:p>
            <a:pPr lvl="1"/>
            <a:r>
              <a:rPr lang="en-US" i="1" dirty="0"/>
              <a:t>Interval</a:t>
            </a:r>
          </a:p>
          <a:p>
            <a:r>
              <a:rPr lang="en-US" b="1" dirty="0"/>
              <a:t>Place of Birth</a:t>
            </a:r>
          </a:p>
          <a:p>
            <a:pPr lvl="1"/>
            <a:r>
              <a:rPr lang="en-US" dirty="0"/>
              <a:t>Location</a:t>
            </a:r>
          </a:p>
          <a:p>
            <a:pPr lvl="1"/>
            <a:r>
              <a:rPr lang="en-US" i="1" dirty="0"/>
              <a:t>Nominal</a:t>
            </a:r>
          </a:p>
          <a:p>
            <a:r>
              <a:rPr lang="en-US" b="1" dirty="0"/>
              <a:t>Place of HS Graduation</a:t>
            </a:r>
          </a:p>
          <a:p>
            <a:pPr lvl="1"/>
            <a:r>
              <a:rPr lang="en-US" dirty="0"/>
              <a:t>Location</a:t>
            </a:r>
          </a:p>
          <a:p>
            <a:pPr lvl="1"/>
            <a:r>
              <a:rPr lang="en-US" i="1" dirty="0"/>
              <a:t>Nominal</a:t>
            </a:r>
          </a:p>
          <a:p>
            <a:r>
              <a:rPr lang="en-US" b="1" dirty="0"/>
              <a:t>Race</a:t>
            </a:r>
          </a:p>
          <a:p>
            <a:pPr lvl="1"/>
            <a:r>
              <a:rPr lang="en-US" dirty="0"/>
              <a:t>White, African American, Asian, etc.</a:t>
            </a:r>
          </a:p>
          <a:p>
            <a:pPr lvl="1"/>
            <a:r>
              <a:rPr lang="en-US" i="1" dirty="0"/>
              <a:t>Nominal</a:t>
            </a:r>
          </a:p>
          <a:p>
            <a:r>
              <a:rPr lang="en-US" b="1" dirty="0"/>
              <a:t>Gender</a:t>
            </a:r>
          </a:p>
          <a:p>
            <a:pPr lvl="1"/>
            <a:r>
              <a:rPr lang="en-US" dirty="0"/>
              <a:t>Male, Female, etc.</a:t>
            </a:r>
          </a:p>
          <a:p>
            <a:pPr lvl="1"/>
            <a:r>
              <a:rPr lang="en-US" i="1" dirty="0"/>
              <a:t>Nominal</a:t>
            </a:r>
          </a:p>
        </p:txBody>
      </p:sp>
      <p:sp>
        <p:nvSpPr>
          <p:cNvPr id="9" name="Content Placeholder 8">
            <a:extLst>
              <a:ext uri="{FF2B5EF4-FFF2-40B4-BE49-F238E27FC236}">
                <a16:creationId xmlns:a16="http://schemas.microsoft.com/office/drawing/2014/main" id="{BF5E0716-CA22-4D43-8BA7-EEDA4142C24F}"/>
              </a:ext>
            </a:extLst>
          </p:cNvPr>
          <p:cNvSpPr>
            <a:spLocks noGrp="1"/>
          </p:cNvSpPr>
          <p:nvPr>
            <p:ph sz="half" idx="2"/>
          </p:nvPr>
        </p:nvSpPr>
        <p:spPr>
          <a:xfrm>
            <a:off x="6172200" y="1825625"/>
            <a:ext cx="5181600" cy="4858954"/>
          </a:xfrm>
        </p:spPr>
        <p:txBody>
          <a:bodyPr>
            <a:normAutofit fontScale="92500" lnSpcReduction="10000"/>
          </a:bodyPr>
          <a:lstStyle/>
          <a:p>
            <a:pPr>
              <a:buClr>
                <a:srgbClr val="C2011B"/>
              </a:buClr>
            </a:pPr>
            <a:r>
              <a:rPr lang="en-US" b="1" dirty="0"/>
              <a:t>Group Membership</a:t>
            </a:r>
          </a:p>
          <a:p>
            <a:pPr lvl="1"/>
            <a:r>
              <a:rPr lang="en-US" dirty="0"/>
              <a:t>Organizations</a:t>
            </a:r>
          </a:p>
          <a:p>
            <a:pPr lvl="1"/>
            <a:r>
              <a:rPr lang="en-US" i="1" dirty="0"/>
              <a:t>Nominal</a:t>
            </a:r>
          </a:p>
          <a:p>
            <a:r>
              <a:rPr lang="en-US" b="1" dirty="0"/>
              <a:t>Height</a:t>
            </a:r>
          </a:p>
          <a:p>
            <a:pPr lvl="1"/>
            <a:r>
              <a:rPr lang="en-US" dirty="0"/>
              <a:t>Feet and Inches</a:t>
            </a:r>
          </a:p>
          <a:p>
            <a:pPr lvl="1"/>
            <a:r>
              <a:rPr lang="en-US" i="1" dirty="0"/>
              <a:t>Ratio</a:t>
            </a:r>
          </a:p>
          <a:p>
            <a:r>
              <a:rPr lang="en-US" b="1" dirty="0"/>
              <a:t>Major</a:t>
            </a:r>
          </a:p>
          <a:p>
            <a:pPr lvl="1"/>
            <a:r>
              <a:rPr lang="en-US" dirty="0"/>
              <a:t>Sociology, Marketing, etc.</a:t>
            </a:r>
          </a:p>
          <a:p>
            <a:pPr lvl="1"/>
            <a:r>
              <a:rPr lang="en-US" i="1" dirty="0"/>
              <a:t>Nominal</a:t>
            </a:r>
          </a:p>
          <a:p>
            <a:r>
              <a:rPr lang="en-US" b="1" dirty="0"/>
              <a:t>Favorite Color</a:t>
            </a:r>
          </a:p>
          <a:p>
            <a:pPr lvl="1"/>
            <a:r>
              <a:rPr lang="en-US" dirty="0"/>
              <a:t>Orange, Blue, Red, </a:t>
            </a:r>
            <a:r>
              <a:rPr lang="en-US" dirty="0" err="1"/>
              <a:t>etc</a:t>
            </a:r>
            <a:endParaRPr lang="en-US" dirty="0"/>
          </a:p>
          <a:p>
            <a:pPr lvl="1"/>
            <a:r>
              <a:rPr lang="en-US" i="1" dirty="0"/>
              <a:t>Nominal</a:t>
            </a:r>
          </a:p>
          <a:p>
            <a:r>
              <a:rPr lang="en-US" b="1" dirty="0"/>
              <a:t>Shoe Size</a:t>
            </a:r>
          </a:p>
          <a:p>
            <a:pPr lvl="1"/>
            <a:r>
              <a:rPr lang="en-US" dirty="0"/>
              <a:t>5 1/2</a:t>
            </a:r>
          </a:p>
          <a:p>
            <a:pPr lvl="1"/>
            <a:r>
              <a:rPr lang="en-US" i="1" dirty="0"/>
              <a:t>Ratio</a:t>
            </a:r>
          </a:p>
          <a:p>
            <a:endParaRPr lang="en-US" b="1" dirty="0"/>
          </a:p>
        </p:txBody>
      </p:sp>
    </p:spTree>
    <p:extLst>
      <p:ext uri="{BB962C8B-B14F-4D97-AF65-F5344CB8AC3E}">
        <p14:creationId xmlns:p14="http://schemas.microsoft.com/office/powerpoint/2010/main" val="437098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E4087-4B11-784C-8278-7EFDB8626785}"/>
              </a:ext>
            </a:extLst>
          </p:cNvPr>
          <p:cNvSpPr>
            <a:spLocks noGrp="1"/>
          </p:cNvSpPr>
          <p:nvPr>
            <p:ph type="title"/>
          </p:nvPr>
        </p:nvSpPr>
        <p:spPr/>
        <p:txBody>
          <a:bodyPr>
            <a:normAutofit/>
          </a:bodyPr>
          <a:lstStyle/>
          <a:p>
            <a:pPr algn="ctr"/>
            <a:r>
              <a:rPr lang="en-US" dirty="0">
                <a:solidFill>
                  <a:srgbClr val="C2011B"/>
                </a:solidFill>
              </a:rPr>
              <a:t>Drawing Inferences</a:t>
            </a:r>
            <a:br>
              <a:rPr lang="en-US" dirty="0"/>
            </a:br>
            <a:r>
              <a:rPr lang="en-US" i="1" dirty="0">
                <a:solidFill>
                  <a:srgbClr val="808285"/>
                </a:solidFill>
              </a:rPr>
              <a:t>Independent and Dependent Variables</a:t>
            </a:r>
            <a:endParaRPr lang="en-US" dirty="0">
              <a:solidFill>
                <a:srgbClr val="808285"/>
              </a:solidFill>
            </a:endParaRPr>
          </a:p>
        </p:txBody>
      </p:sp>
      <p:graphicFrame>
        <p:nvGraphicFramePr>
          <p:cNvPr id="5" name="Content Placeholder 4">
            <a:extLst>
              <a:ext uri="{FF2B5EF4-FFF2-40B4-BE49-F238E27FC236}">
                <a16:creationId xmlns:a16="http://schemas.microsoft.com/office/drawing/2014/main" id="{E5BB8FC4-F4F9-784A-B2BB-8B14121EC13A}"/>
              </a:ext>
            </a:extLst>
          </p:cNvPr>
          <p:cNvGraphicFramePr>
            <a:graphicFrameLocks noGrp="1"/>
          </p:cNvGraphicFramePr>
          <p:nvPr>
            <p:ph sz="half" idx="1"/>
            <p:extLst>
              <p:ext uri="{D42A27DB-BD31-4B8C-83A1-F6EECF244321}">
                <p14:modId xmlns:p14="http://schemas.microsoft.com/office/powerpoint/2010/main" val="1106565136"/>
              </p:ext>
            </p:extLst>
          </p:nvPr>
        </p:nvGraphicFramePr>
        <p:xfrm>
          <a:off x="6373685" y="2429751"/>
          <a:ext cx="4754563" cy="3978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a:extLst>
              <a:ext uri="{FF2B5EF4-FFF2-40B4-BE49-F238E27FC236}">
                <a16:creationId xmlns:a16="http://schemas.microsoft.com/office/drawing/2014/main" id="{0110934E-53E0-5C46-90DA-812483F3FFD0}"/>
              </a:ext>
            </a:extLst>
          </p:cNvPr>
          <p:cNvGraphicFramePr>
            <a:graphicFrameLocks noGrp="1"/>
          </p:cNvGraphicFramePr>
          <p:nvPr>
            <p:ph sz="half" idx="2"/>
            <p:extLst>
              <p:ext uri="{D42A27DB-BD31-4B8C-83A1-F6EECF244321}">
                <p14:modId xmlns:p14="http://schemas.microsoft.com/office/powerpoint/2010/main" val="2049149619"/>
              </p:ext>
            </p:extLst>
          </p:nvPr>
        </p:nvGraphicFramePr>
        <p:xfrm>
          <a:off x="1069848" y="2431339"/>
          <a:ext cx="4754563" cy="397668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7597379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Custom 5">
      <a:dk1>
        <a:srgbClr val="000000"/>
      </a:dk1>
      <a:lt1>
        <a:srgbClr val="FFFFFF"/>
      </a:lt1>
      <a:dk2>
        <a:srgbClr val="808285"/>
      </a:dk2>
      <a:lt2>
        <a:srgbClr val="E9E5DC"/>
      </a:lt2>
      <a:accent1>
        <a:srgbClr val="C1001B"/>
      </a:accent1>
      <a:accent2>
        <a:srgbClr val="C2011B"/>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L_Resource_File" ma:contentTypeID="0x0101040018ADCB83BA1CB1468CA74F1A4F994F8800D0B05707F183834F9C4244F2CB05CEAB" ma:contentTypeVersion="3" ma:contentTypeDescription="" ma:contentTypeScope="" ma:versionID="0f64532e680356710158543a8c42477f">
  <xsd:schema xmlns:xsd="http://www.w3.org/2001/XMLSchema" xmlns:p="http://schemas.microsoft.com/office/2006/metadata/properties" xmlns:ns3="6cc342f0-9f2f-4d07-994a-ac9e4d6334b9" targetNamespace="http://schemas.microsoft.com/office/2006/metadata/properties" ma:root="true" ma:fieldsID="4dad6b809a7cb6de32f5241db736193a" ns3:_="">
    <xsd:import namespace="6cc342f0-9f2f-4d07-994a-ac9e4d6334b9"/>
    <xsd:element name="properties">
      <xsd:complexType>
        <xsd:sequence>
          <xsd:element name="documentManagement">
            <xsd:complexType>
              <xsd:all>
                <xsd:element ref="ns3:ResourceID" minOccurs="0"/>
              </xsd:all>
            </xsd:complexType>
          </xsd:element>
        </xsd:sequence>
      </xsd:complexType>
    </xsd:element>
  </xsd:schema>
  <xsd:schema xmlns:xsd="http://www.w3.org/2001/XMLSchema" xmlns:dms="http://schemas.microsoft.com/office/2006/documentManagement/types" targetNamespace="6cc342f0-9f2f-4d07-994a-ac9e4d6334b9" elementFormDefault="qualified">
    <xsd:import namespace="http://schemas.microsoft.com/office/2006/documentManagement/types"/>
    <xsd:element name="ResourceID" ma:index="9" nillable="true" ma:displayName="ResourceID" ma:list="{3a77697e-a97d-4d6e-b1ce-e598bf63a369}" ma:internalName="ResourceID0" ma:showField="ID" ma:web="6cc342f0-9f2f-4d07-994a-ac9e4d6334b9">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ResourceID xmlns="6cc342f0-9f2f-4d07-994a-ac9e4d6334b9" xsi:nil="true"/>
  </documentManagement>
</p:properties>
</file>

<file path=customXml/itemProps1.xml><?xml version="1.0" encoding="utf-8"?>
<ds:datastoreItem xmlns:ds="http://schemas.openxmlformats.org/officeDocument/2006/customXml" ds:itemID="{82548AA2-593D-4D4F-9A8E-FE0966D91839}"/>
</file>

<file path=customXml/itemProps2.xml><?xml version="1.0" encoding="utf-8"?>
<ds:datastoreItem xmlns:ds="http://schemas.openxmlformats.org/officeDocument/2006/customXml" ds:itemID="{7600B26F-BB31-4438-8498-665720121E23}"/>
</file>

<file path=customXml/itemProps3.xml><?xml version="1.0" encoding="utf-8"?>
<ds:datastoreItem xmlns:ds="http://schemas.openxmlformats.org/officeDocument/2006/customXml" ds:itemID="{5DC3550F-9B8A-4A82-898E-0AB3F1DDAC28}"/>
</file>

<file path=docProps/app.xml><?xml version="1.0" encoding="utf-8"?>
<Properties xmlns="http://schemas.openxmlformats.org/officeDocument/2006/extended-properties" xmlns:vt="http://schemas.openxmlformats.org/officeDocument/2006/docPropsVTypes">
  <Template>{6483B9A8-73ED-454E-84A5-23B625392BED}tf10001070</Template>
  <TotalTime>107</TotalTime>
  <Words>425</Words>
  <Application>Microsoft Macintosh PowerPoint</Application>
  <PresentationFormat>Widescreen</PresentationFormat>
  <Paragraphs>109</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Calibri</vt:lpstr>
      <vt:lpstr>Rockwell</vt:lpstr>
      <vt:lpstr>Rockwell Condensed</vt:lpstr>
      <vt:lpstr>Rockwell Extra Bold</vt:lpstr>
      <vt:lpstr>Wingdings</vt:lpstr>
      <vt:lpstr>Wood Type</vt:lpstr>
      <vt:lpstr>Flash Data Collection and Analysis</vt:lpstr>
      <vt:lpstr>Preparation</vt:lpstr>
      <vt:lpstr>Respondent Card</vt:lpstr>
      <vt:lpstr>Phase One</vt:lpstr>
      <vt:lpstr>Phase Two</vt:lpstr>
      <vt:lpstr>Phase Three</vt:lpstr>
      <vt:lpstr>Variables and Attributes</vt:lpstr>
      <vt:lpstr>Drawing Inferences Independent and Dependent Variables</vt:lpstr>
    </vt:vector>
  </TitlesOfParts>
  <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Flash Data Collection and Analysis</dc:title>
  <dc:creator>Hunter, Joanna</dc:creator>
  <cp:lastModifiedBy>Hunter, Joanna</cp:lastModifiedBy>
  <cp:revision>7</cp:revision>
  <dcterms:created xsi:type="dcterms:W3CDTF">2017-09-27T17:32:16Z</dcterms:created>
  <dcterms:modified xsi:type="dcterms:W3CDTF">2018-05-10T18:21:53Z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0x0101040018ADCB83BA1CB1468CA74F1A4F994F8800D0B05707F183834F9C4244F2CB05CEAB</vt:lpwstr>
  </property>
  <property fmtid="{D5CDD505-2E9C-101B-9397-08002B2CF9AE}" pid="3" name="ResourceID">
    <vt:lpwstr>13479</vt:lpwstr>
  </property>
</Properties>
</file>