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9144000"/>
  <p:notesSz cx="6858000" cy="9144000"/>
  <p:embeddedFontLst>
    <p:embeddedFont>
      <p:font typeface="Arial Narrow"/>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29" roundtripDataSignature="AMtx7mgv1+cAsX+9bUb7qOUkxC7+iiXr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ArialNarrow-bold.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font" Target="fonts/ArialNarrow-regular.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customschemas.google.com/relationships/presentationmetadata" Target="meta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font" Target="fonts/ArialNarrow-boldItalic.fnt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ArialNarrow-italic.fntdata"/><Relationship Id="rId14" Type="http://schemas.openxmlformats.org/officeDocument/2006/relationships/slide" Target="slides/slide9.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1" name="Google Shape;19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6" name="Google Shape;19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1" name="Google Shape;20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7" name="Google Shape;20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2" name="Google Shape;21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3" name="Google Shape;223;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which can negatively affect those who are perceived as outsiders</a:t>
            </a:r>
            <a:endParaRPr/>
          </a:p>
        </p:txBody>
      </p:sp>
      <p:sp>
        <p:nvSpPr>
          <p:cNvPr id="231" name="Google Shape;23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which can negatively affect those who are perceived as outsiders</a:t>
            </a:r>
            <a:endParaRPr/>
          </a:p>
        </p:txBody>
      </p:sp>
      <p:sp>
        <p:nvSpPr>
          <p:cNvPr id="241" name="Google Shape;241;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which can negatively affect those who are perceived as outsiders</a:t>
            </a:r>
            <a:endParaRPr/>
          </a:p>
        </p:txBody>
      </p:sp>
      <p:sp>
        <p:nvSpPr>
          <p:cNvPr id="251" name="Google Shape;25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0" name="Google Shape;26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Note the goal of this slide to the students. </a:t>
            </a:r>
            <a:r>
              <a:rPr lang="en-US">
                <a:highlight>
                  <a:srgbClr val="FFFF00"/>
                </a:highlight>
              </a:rPr>
              <a:t>(Try to avoid “what makes a good mom” at this point in the lesson because it will derail the lesson.)</a:t>
            </a:r>
            <a:endParaRPr/>
          </a:p>
          <a:p>
            <a:pPr indent="0" lvl="0" marL="0" rtl="0" algn="l">
              <a:spcBef>
                <a:spcPts val="360"/>
              </a:spcBef>
              <a:spcAft>
                <a:spcPts val="0"/>
              </a:spcAft>
              <a:buNone/>
            </a:pPr>
            <a:r>
              <a:t/>
            </a:r>
            <a:endParaRPr/>
          </a:p>
        </p:txBody>
      </p:sp>
      <p:sp>
        <p:nvSpPr>
          <p:cNvPr id="117" name="Google Shape;11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 name="Google Shape;12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7" name="Google Shape;14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1" name="Google Shape;16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5" name="Google Shape;17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0" name="Google Shape;18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5" name="Google Shape;18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8" name="Google Shape;18;p2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3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3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2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2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34" name="Google Shape;34;p2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2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0" name="Google Shape;40;p2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1" name="Google Shape;41;p2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2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7" name="Google Shape;47;p2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48" name="Google Shape;48;p2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9" name="Google Shape;49;p2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50" name="Google Shape;50;p2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2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2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61" name="Google Shape;61;p2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2" name="Google Shape;62;p2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29"/>
          <p:cNvSpPr/>
          <p:nvPr>
            <p:ph idx="2" type="pic"/>
          </p:nvPr>
        </p:nvSpPr>
        <p:spPr>
          <a:xfrm>
            <a:off x="1792288" y="612775"/>
            <a:ext cx="5486400" cy="4114800"/>
          </a:xfrm>
          <a:prstGeom prst="rect">
            <a:avLst/>
          </a:prstGeom>
          <a:noFill/>
          <a:ln>
            <a:noFill/>
          </a:ln>
        </p:spPr>
      </p:sp>
      <p:sp>
        <p:nvSpPr>
          <p:cNvPr id="68" name="Google Shape;68;p2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9" name="Google Shape;69;p2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2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1.jpg"/><Relationship Id="rId7" Type="http://schemas.openxmlformats.org/officeDocument/2006/relationships/image" Target="../media/image15.jpg"/><Relationship Id="rId8"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nytimes.com/1997/05/17/opinion/the-danes-call-it-fresh-air.html" TargetMode="External"/><Relationship Id="rId4" Type="http://schemas.openxmlformats.org/officeDocument/2006/relationships/image" Target="../media/image12.png"/><Relationship Id="rId5" Type="http://schemas.openxmlformats.org/officeDocument/2006/relationships/image" Target="../media/image7.jpg"/><Relationship Id="rId6" Type="http://schemas.openxmlformats.org/officeDocument/2006/relationships/image" Target="../media/image18.png"/><Relationship Id="rId7"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nytimes.com/1997/05/17/opinion/the-danes-call-it-fresh-air.html" TargetMode="External"/><Relationship Id="rId4" Type="http://schemas.openxmlformats.org/officeDocument/2006/relationships/image" Target="../media/image12.png"/><Relationship Id="rId5" Type="http://schemas.openxmlformats.org/officeDocument/2006/relationships/image" Target="../media/image7.jpg"/><Relationship Id="rId6" Type="http://schemas.openxmlformats.org/officeDocument/2006/relationships/image" Target="../media/image18.png"/><Relationship Id="rId7"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9" name="Google Shape;89;p1"/>
          <p:cNvSpPr txBox="1"/>
          <p:nvPr>
            <p:ph type="ctrTitle"/>
          </p:nvPr>
        </p:nvSpPr>
        <p:spPr>
          <a:xfrm>
            <a:off x="774954" y="954284"/>
            <a:ext cx="7884829" cy="294343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sz="7000"/>
              <a:t>Introduction to Sociology</a:t>
            </a:r>
            <a:endParaRPr/>
          </a:p>
        </p:txBody>
      </p:sp>
      <p:sp>
        <p:nvSpPr>
          <p:cNvPr id="90" name="Google Shape;90;p1"/>
          <p:cNvSpPr txBox="1"/>
          <p:nvPr>
            <p:ph idx="1" type="subTitle"/>
          </p:nvPr>
        </p:nvSpPr>
        <p:spPr>
          <a:xfrm>
            <a:off x="774954" y="4262016"/>
            <a:ext cx="7884829" cy="124268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00"/>
              <a:buFont typeface="Arial Narrow"/>
              <a:buNone/>
            </a:pPr>
            <a:r>
              <a:rPr lang="en-US" sz="2800">
                <a:latin typeface="Arial Narrow"/>
                <a:ea typeface="Arial Narrow"/>
                <a:cs typeface="Arial Narrow"/>
                <a:sym typeface="Arial Narrow"/>
              </a:rPr>
              <a:t>Danish Baby Carriage on the Curb</a:t>
            </a:r>
            <a:endParaRPr/>
          </a:p>
          <a:p>
            <a:pPr indent="0" lvl="0" marL="0" rtl="0" algn="l">
              <a:spcBef>
                <a:spcPts val="320"/>
              </a:spcBef>
              <a:spcAft>
                <a:spcPts val="0"/>
              </a:spcAft>
              <a:buClr>
                <a:schemeClr val="dk1"/>
              </a:buClr>
              <a:buSzPts val="1600"/>
              <a:buFont typeface="Arial Narrow"/>
              <a:buNone/>
            </a:pPr>
            <a:r>
              <a:rPr lang="en-US" sz="1600">
                <a:latin typeface="Arial Narrow"/>
                <a:ea typeface="Arial Narrow"/>
                <a:cs typeface="Arial Narrow"/>
                <a:sym typeface="Arial Narrow"/>
              </a:rPr>
              <a:t>Created by Hayley Lotspeich and Kyla Walters</a:t>
            </a:r>
            <a:endParaRPr/>
          </a:p>
        </p:txBody>
      </p:sp>
      <p:sp>
        <p:nvSpPr>
          <p:cNvPr id="91" name="Google Shape;91;p1"/>
          <p:cNvSpPr/>
          <p:nvPr/>
        </p:nvSpPr>
        <p:spPr>
          <a:xfrm>
            <a:off x="0" y="1"/>
            <a:ext cx="455228" cy="3233984"/>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92" name="Google Shape;92;p1"/>
          <p:cNvGrpSpPr/>
          <p:nvPr/>
        </p:nvGrpSpPr>
        <p:grpSpPr>
          <a:xfrm>
            <a:off x="891536" y="73152"/>
            <a:ext cx="884223" cy="232963"/>
            <a:chOff x="5422392" y="64008"/>
            <a:chExt cx="1178966" cy="232963"/>
          </a:xfrm>
        </p:grpSpPr>
        <p:sp>
          <p:nvSpPr>
            <p:cNvPr id="93" name="Google Shape;93;p1"/>
            <p:cNvSpPr/>
            <p:nvPr/>
          </p:nvSpPr>
          <p:spPr>
            <a:xfrm>
              <a:off x="5922213"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4" name="Google Shape;94;p1"/>
            <p:cNvSpPr/>
            <p:nvPr/>
          </p:nvSpPr>
          <p:spPr>
            <a:xfrm>
              <a:off x="5922213"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5" name="Google Shape;95;p1"/>
            <p:cNvSpPr/>
            <p:nvPr/>
          </p:nvSpPr>
          <p:spPr>
            <a:xfrm>
              <a:off x="5797258"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6" name="Google Shape;96;p1"/>
            <p:cNvSpPr/>
            <p:nvPr/>
          </p:nvSpPr>
          <p:spPr>
            <a:xfrm>
              <a:off x="5797258"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7" name="Google Shape;97;p1"/>
            <p:cNvSpPr/>
            <p:nvPr/>
          </p:nvSpPr>
          <p:spPr>
            <a:xfrm>
              <a:off x="5672303"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8" name="Google Shape;98;p1"/>
            <p:cNvSpPr/>
            <p:nvPr/>
          </p:nvSpPr>
          <p:spPr>
            <a:xfrm>
              <a:off x="5672303"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9" name="Google Shape;99;p1"/>
            <p:cNvSpPr/>
            <p:nvPr/>
          </p:nvSpPr>
          <p:spPr>
            <a:xfrm>
              <a:off x="5547347"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0" name="Google Shape;100;p1"/>
            <p:cNvSpPr/>
            <p:nvPr/>
          </p:nvSpPr>
          <p:spPr>
            <a:xfrm>
              <a:off x="5547347"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1" name="Google Shape;101;p1"/>
            <p:cNvSpPr/>
            <p:nvPr/>
          </p:nvSpPr>
          <p:spPr>
            <a:xfrm>
              <a:off x="5422392"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2" name="Google Shape;102;p1"/>
            <p:cNvSpPr/>
            <p:nvPr/>
          </p:nvSpPr>
          <p:spPr>
            <a:xfrm>
              <a:off x="5422392"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3" name="Google Shape;103;p1"/>
            <p:cNvSpPr/>
            <p:nvPr/>
          </p:nvSpPr>
          <p:spPr>
            <a:xfrm>
              <a:off x="6546990"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4" name="Google Shape;104;p1"/>
            <p:cNvSpPr/>
            <p:nvPr/>
          </p:nvSpPr>
          <p:spPr>
            <a:xfrm>
              <a:off x="6546990"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5" name="Google Shape;105;p1"/>
            <p:cNvSpPr/>
            <p:nvPr/>
          </p:nvSpPr>
          <p:spPr>
            <a:xfrm>
              <a:off x="6422035"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6" name="Google Shape;106;p1"/>
            <p:cNvSpPr/>
            <p:nvPr/>
          </p:nvSpPr>
          <p:spPr>
            <a:xfrm>
              <a:off x="6422035"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7" name="Google Shape;107;p1"/>
            <p:cNvSpPr/>
            <p:nvPr/>
          </p:nvSpPr>
          <p:spPr>
            <a:xfrm>
              <a:off x="6297080"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8" name="Google Shape;108;p1"/>
            <p:cNvSpPr/>
            <p:nvPr/>
          </p:nvSpPr>
          <p:spPr>
            <a:xfrm>
              <a:off x="6297080"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9" name="Google Shape;109;p1"/>
            <p:cNvSpPr/>
            <p:nvPr/>
          </p:nvSpPr>
          <p:spPr>
            <a:xfrm>
              <a:off x="6172124"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0" name="Google Shape;110;p1"/>
            <p:cNvSpPr/>
            <p:nvPr/>
          </p:nvSpPr>
          <p:spPr>
            <a:xfrm>
              <a:off x="6172124"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1" name="Google Shape;111;p1"/>
            <p:cNvSpPr/>
            <p:nvPr/>
          </p:nvSpPr>
          <p:spPr>
            <a:xfrm>
              <a:off x="6047169" y="64008"/>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2" name="Google Shape;112;p1"/>
            <p:cNvSpPr/>
            <p:nvPr/>
          </p:nvSpPr>
          <p:spPr>
            <a:xfrm>
              <a:off x="6047169" y="237744"/>
              <a:ext cx="54368" cy="592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113" name="Google Shape;113;p1"/>
          <p:cNvSpPr/>
          <p:nvPr/>
        </p:nvSpPr>
        <p:spPr>
          <a:xfrm>
            <a:off x="0" y="3233984"/>
            <a:ext cx="455228" cy="362401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0"/>
          <p:cNvPicPr preferRelativeResize="0"/>
          <p:nvPr/>
        </p:nvPicPr>
        <p:blipFill rotWithShape="1">
          <a:blip r:embed="rId3">
            <a:alphaModFix/>
          </a:blip>
          <a:srcRect b="0" l="0" r="0" t="0"/>
          <a:stretch/>
        </p:blipFill>
        <p:spPr>
          <a:xfrm>
            <a:off x="957607" y="609600"/>
            <a:ext cx="7228786" cy="56388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1"/>
          <p:cNvPicPr preferRelativeResize="0"/>
          <p:nvPr/>
        </p:nvPicPr>
        <p:blipFill rotWithShape="1">
          <a:blip r:embed="rId3">
            <a:alphaModFix/>
          </a:blip>
          <a:srcRect b="0" l="0" r="0" t="0"/>
          <a:stretch/>
        </p:blipFill>
        <p:spPr>
          <a:xfrm>
            <a:off x="1638299" y="1229778"/>
            <a:ext cx="5867401" cy="4398444"/>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131_3195" id="203" name="Google Shape;203;p12"/>
          <p:cNvPicPr preferRelativeResize="0"/>
          <p:nvPr/>
        </p:nvPicPr>
        <p:blipFill rotWithShape="1">
          <a:blip r:embed="rId3">
            <a:alphaModFix/>
          </a:blip>
          <a:srcRect b="0" l="0" r="0" t="0"/>
          <a:stretch/>
        </p:blipFill>
        <p:spPr>
          <a:xfrm>
            <a:off x="4572000" y="457200"/>
            <a:ext cx="3390265" cy="4526972"/>
          </a:xfrm>
          <a:prstGeom prst="rect">
            <a:avLst/>
          </a:prstGeom>
          <a:noFill/>
          <a:ln cap="flat" cmpd="sng" w="38100">
            <a:solidFill>
              <a:srgbClr val="000000"/>
            </a:solidFill>
            <a:prstDash val="solid"/>
            <a:miter lim="800000"/>
            <a:headEnd len="sm" w="sm" type="none"/>
            <a:tailEnd len="sm" w="sm" type="none"/>
          </a:ln>
        </p:spPr>
      </p:pic>
      <p:pic>
        <p:nvPicPr>
          <p:cNvPr id="204" name="Google Shape;204;p12"/>
          <p:cNvPicPr preferRelativeResize="0"/>
          <p:nvPr/>
        </p:nvPicPr>
        <p:blipFill rotWithShape="1">
          <a:blip r:embed="rId4">
            <a:alphaModFix/>
          </a:blip>
          <a:srcRect b="0" l="0" r="0" t="0"/>
          <a:stretch/>
        </p:blipFill>
        <p:spPr>
          <a:xfrm>
            <a:off x="838200" y="1752600"/>
            <a:ext cx="3390266" cy="4544902"/>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13"/>
          <p:cNvPicPr preferRelativeResize="0"/>
          <p:nvPr/>
        </p:nvPicPr>
        <p:blipFill rotWithShape="1">
          <a:blip r:embed="rId3">
            <a:alphaModFix/>
          </a:blip>
          <a:srcRect b="0" l="0" r="0" t="0"/>
          <a:stretch/>
        </p:blipFill>
        <p:spPr>
          <a:xfrm>
            <a:off x="794904" y="910936"/>
            <a:ext cx="7554191" cy="5036127"/>
          </a:xfrm>
          <a:prstGeom prst="rect">
            <a:avLst/>
          </a:prstGeom>
          <a:noFill/>
          <a:ln cap="flat" cmpd="sng" w="38100">
            <a:solidFill>
              <a:srgbClr val="000000"/>
            </a:solidFill>
            <a:prstDash val="solid"/>
            <a:miter lim="800000"/>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p1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5" name="Google Shape;215;p14"/>
          <p:cNvSpPr txBox="1"/>
          <p:nvPr>
            <p:ph type="title"/>
          </p:nvPr>
        </p:nvSpPr>
        <p:spPr>
          <a:xfrm>
            <a:off x="595246" y="386930"/>
            <a:ext cx="7549592" cy="129844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2"/>
              </a:buClr>
              <a:buSzPts val="4200"/>
              <a:buFont typeface="Arial"/>
              <a:buNone/>
            </a:pPr>
            <a:r>
              <a:rPr b="1" lang="en-US" sz="4200">
                <a:latin typeface="Arial"/>
                <a:ea typeface="Arial"/>
                <a:cs typeface="Arial"/>
                <a:sym typeface="Arial"/>
              </a:rPr>
              <a:t>No bad weather, </a:t>
            </a:r>
            <a:br>
              <a:rPr b="1" lang="en-US" sz="4200">
                <a:latin typeface="Arial"/>
                <a:ea typeface="Arial"/>
                <a:cs typeface="Arial"/>
                <a:sym typeface="Arial"/>
              </a:rPr>
            </a:br>
            <a:r>
              <a:rPr b="1" lang="en-US" sz="4200">
                <a:latin typeface="Arial"/>
                <a:ea typeface="Arial"/>
                <a:cs typeface="Arial"/>
                <a:sym typeface="Arial"/>
              </a:rPr>
              <a:t>only bad clothing.</a:t>
            </a:r>
            <a:endParaRPr/>
          </a:p>
        </p:txBody>
      </p:sp>
      <p:sp>
        <p:nvSpPr>
          <p:cNvPr id="216" name="Google Shape;216;p14"/>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7" name="Google Shape;217;p14"/>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8" name="Google Shape;218;p14"/>
          <p:cNvSpPr txBox="1"/>
          <p:nvPr>
            <p:ph idx="1" type="body"/>
          </p:nvPr>
        </p:nvSpPr>
        <p:spPr>
          <a:xfrm>
            <a:off x="595245" y="2599509"/>
            <a:ext cx="3398174" cy="3639450"/>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400"/>
              <a:buFont typeface="Arial"/>
              <a:buNone/>
            </a:pPr>
            <a:r>
              <a:rPr lang="en-US" sz="1400">
                <a:latin typeface="Arial"/>
                <a:ea typeface="Arial"/>
                <a:cs typeface="Arial"/>
                <a:sym typeface="Arial"/>
              </a:rPr>
              <a:t>	The key idea here is that everyone needs plenty of time outside, in any weather. Thus, sleeping in the cold is just fine. </a:t>
            </a:r>
            <a:endParaRPr/>
          </a:p>
          <a:p>
            <a:pPr indent="-342900" lvl="0" marL="342900" rtl="0" algn="l">
              <a:lnSpc>
                <a:spcPct val="90000"/>
              </a:lnSpc>
              <a:spcBef>
                <a:spcPts val="280"/>
              </a:spcBef>
              <a:spcAft>
                <a:spcPts val="0"/>
              </a:spcAft>
              <a:buClr>
                <a:schemeClr val="dk1"/>
              </a:buClr>
              <a:buSzPts val="1400"/>
              <a:buFont typeface="Arial"/>
              <a:buNone/>
            </a:pPr>
            <a:r>
              <a:t/>
            </a:r>
            <a:endParaRPr sz="1400">
              <a:latin typeface="Arial"/>
              <a:ea typeface="Arial"/>
              <a:cs typeface="Arial"/>
              <a:sym typeface="Arial"/>
            </a:endParaRPr>
          </a:p>
          <a:p>
            <a:pPr indent="-342900" lvl="0" marL="342900" rtl="0" algn="l">
              <a:lnSpc>
                <a:spcPct val="90000"/>
              </a:lnSpc>
              <a:spcBef>
                <a:spcPts val="280"/>
              </a:spcBef>
              <a:spcAft>
                <a:spcPts val="0"/>
              </a:spcAft>
              <a:buClr>
                <a:schemeClr val="dk1"/>
              </a:buClr>
              <a:buSzPts val="1400"/>
              <a:buFont typeface="Arial"/>
              <a:buNone/>
            </a:pPr>
            <a:r>
              <a:rPr lang="en-US" sz="1400">
                <a:latin typeface="Arial"/>
                <a:ea typeface="Arial"/>
                <a:cs typeface="Arial"/>
                <a:sym typeface="Arial"/>
              </a:rPr>
              <a:t>	In Scandinavia and Iceland, strollers are built to withstand the elements. There, parents wheel babies around in all types of weather. They also leave them outside at home, or while out and about at cafés, to take a nap inside the pram. </a:t>
            </a:r>
            <a:endParaRPr/>
          </a:p>
          <a:p>
            <a:pPr indent="-342900" lvl="0" marL="342900" rtl="0" algn="l">
              <a:lnSpc>
                <a:spcPct val="90000"/>
              </a:lnSpc>
              <a:spcBef>
                <a:spcPts val="280"/>
              </a:spcBef>
              <a:spcAft>
                <a:spcPts val="0"/>
              </a:spcAft>
              <a:buClr>
                <a:schemeClr val="dk1"/>
              </a:buClr>
              <a:buSzPts val="1400"/>
              <a:buFont typeface="Arial"/>
              <a:buNone/>
            </a:pPr>
            <a:r>
              <a:t/>
            </a:r>
            <a:endParaRPr sz="1400">
              <a:latin typeface="Arial"/>
              <a:ea typeface="Arial"/>
              <a:cs typeface="Arial"/>
              <a:sym typeface="Arial"/>
            </a:endParaRPr>
          </a:p>
          <a:p>
            <a:pPr indent="-342900" lvl="0" marL="342900" rtl="0" algn="l">
              <a:lnSpc>
                <a:spcPct val="90000"/>
              </a:lnSpc>
              <a:spcBef>
                <a:spcPts val="280"/>
              </a:spcBef>
              <a:spcAft>
                <a:spcPts val="0"/>
              </a:spcAft>
              <a:buClr>
                <a:schemeClr val="dk1"/>
              </a:buClr>
              <a:buSzPts val="1400"/>
              <a:buFont typeface="Arial"/>
              <a:buNone/>
            </a:pPr>
            <a:r>
              <a:rPr lang="en-US" sz="1400">
                <a:latin typeface="Arial"/>
                <a:ea typeface="Arial"/>
                <a:cs typeface="Arial"/>
                <a:sym typeface="Arial"/>
              </a:rPr>
              <a:t>	Of course, the babies are well bundled, and the strollers are weatherized, too.</a:t>
            </a:r>
            <a:endParaRPr sz="1400"/>
          </a:p>
        </p:txBody>
      </p:sp>
      <p:pic>
        <p:nvPicPr>
          <p:cNvPr descr="PramParty.jpg" id="219" name="Google Shape;219;p14"/>
          <p:cNvPicPr preferRelativeResize="0"/>
          <p:nvPr/>
        </p:nvPicPr>
        <p:blipFill rotWithShape="1">
          <a:blip r:embed="rId3">
            <a:alphaModFix/>
          </a:blip>
          <a:srcRect b="2" l="1088" r="20916" t="0"/>
          <a:stretch/>
        </p:blipFill>
        <p:spPr>
          <a:xfrm>
            <a:off x="4433649" y="2484255"/>
            <a:ext cx="3862707" cy="3714244"/>
          </a:xfrm>
          <a:prstGeom prst="rect">
            <a:avLst/>
          </a:prstGeom>
          <a:noFill/>
          <a:ln cap="flat" cmpd="sng" w="38100">
            <a:solidFill>
              <a:schemeClr val="dk1"/>
            </a:solidFill>
            <a:prstDash val="solid"/>
            <a:round/>
            <a:headEnd len="sm" w="sm" type="none"/>
            <a:tailEnd len="sm" w="sm" type="none"/>
          </a:ln>
        </p:spPr>
      </p:pic>
      <p:sp>
        <p:nvSpPr>
          <p:cNvPr id="220" name="Google Shape;220;p14"/>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BabiesBelowZero2.jpg" id="226" name="Google Shape;226;p15"/>
          <p:cNvPicPr preferRelativeResize="0"/>
          <p:nvPr/>
        </p:nvPicPr>
        <p:blipFill rotWithShape="1">
          <a:blip r:embed="rId3">
            <a:alphaModFix/>
          </a:blip>
          <a:srcRect b="0" l="0" r="0" t="0"/>
          <a:stretch/>
        </p:blipFill>
        <p:spPr>
          <a:xfrm>
            <a:off x="1748790" y="1370409"/>
            <a:ext cx="5646420" cy="4117182"/>
          </a:xfrm>
          <a:prstGeom prst="rect">
            <a:avLst/>
          </a:prstGeom>
          <a:noFill/>
          <a:ln cap="flat" cmpd="sng" w="38100">
            <a:solidFill>
              <a:srgbClr val="000000"/>
            </a:solidFill>
            <a:prstDash val="solid"/>
            <a:miter lim="800000"/>
            <a:headEnd len="sm" w="sm" type="none"/>
            <a:tailEnd len="sm" w="sm" type="none"/>
          </a:ln>
        </p:spPr>
      </p:pic>
      <p:sp>
        <p:nvSpPr>
          <p:cNvPr id="227" name="Google Shape;227;p15"/>
          <p:cNvSpPr txBox="1"/>
          <p:nvPr/>
        </p:nvSpPr>
        <p:spPr>
          <a:xfrm>
            <a:off x="457200" y="6530975"/>
            <a:ext cx="499046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Arial"/>
              <a:buNone/>
            </a:pPr>
            <a:r>
              <a:rPr b="0" i="0" lang="en-US" sz="1000" u="none" cap="none" strike="noStrike">
                <a:solidFill>
                  <a:schemeClr val="dk1"/>
                </a:solidFill>
                <a:latin typeface="Arial"/>
                <a:ea typeface="Arial"/>
                <a:cs typeface="Arial"/>
                <a:sym typeface="Arial"/>
              </a:rPr>
              <a:t>Play: “Why Newborn babies in Sweden…” and “Some facts about babies in Finland”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16"/>
          <p:cNvSpPr txBox="1"/>
          <p:nvPr>
            <p:ph type="title"/>
          </p:nvPr>
        </p:nvSpPr>
        <p:spPr>
          <a:xfrm>
            <a:off x="60482" y="1267738"/>
            <a:ext cx="6705600" cy="72205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850"/>
              <a:t>Ethnocentrism</a:t>
            </a:r>
            <a:endParaRPr/>
          </a:p>
        </p:txBody>
      </p:sp>
      <p:sp>
        <p:nvSpPr>
          <p:cNvPr id="234" name="Google Shape;234;p16"/>
          <p:cNvSpPr txBox="1"/>
          <p:nvPr>
            <p:ph idx="1" type="body"/>
          </p:nvPr>
        </p:nvSpPr>
        <p:spPr>
          <a:xfrm>
            <a:off x="457199" y="2366163"/>
            <a:ext cx="5885529" cy="3048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“the dual judgment that cultural patterns and practices of one’s own society are ‘normal’ and ‘natural’ and that other societies—because they are different—are necessarily ‘abnormal’ and therefore inferior”</a:t>
            </a:r>
            <a:endParaRPr/>
          </a:p>
          <a:p>
            <a:pPr indent="0" lvl="0" marL="0" rtl="0" algn="l">
              <a:spcBef>
                <a:spcPts val="240"/>
              </a:spcBef>
              <a:spcAft>
                <a:spcPts val="0"/>
              </a:spcAft>
              <a:buClr>
                <a:schemeClr val="dk1"/>
              </a:buClr>
              <a:buSzPts val="1200"/>
              <a:buFont typeface="Arial"/>
              <a:buNone/>
            </a:pPr>
            <a:r>
              <a:rPr lang="en-US" sz="1200"/>
              <a:t>(Schopmeyer and Fisher 1993:148)</a:t>
            </a:r>
            <a:endParaRPr sz="4000"/>
          </a:p>
        </p:txBody>
      </p:sp>
      <p:sp>
        <p:nvSpPr>
          <p:cNvPr id="235" name="Google Shape;235;p16"/>
          <p:cNvSpPr/>
          <p:nvPr/>
        </p:nvSpPr>
        <p:spPr>
          <a:xfrm>
            <a:off x="7189435" y="0"/>
            <a:ext cx="195456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6" name="Google Shape;236;p16"/>
          <p:cNvSpPr/>
          <p:nvPr/>
        </p:nvSpPr>
        <p:spPr>
          <a:xfrm>
            <a:off x="6129567" y="2369132"/>
            <a:ext cx="2119736" cy="2119736"/>
          </a:xfrm>
          <a:prstGeom prst="ellipse">
            <a:avLst/>
          </a:prstGeom>
          <a:solidFill>
            <a:srgbClr val="FFFFFF"/>
          </a:solid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descr="Stroller" id="237" name="Google Shape;237;p16"/>
          <p:cNvPicPr preferRelativeResize="0"/>
          <p:nvPr/>
        </p:nvPicPr>
        <p:blipFill rotWithShape="1">
          <a:blip r:embed="rId3">
            <a:alphaModFix/>
          </a:blip>
          <a:srcRect b="0" l="0" r="0" t="0"/>
          <a:stretch/>
        </p:blipFill>
        <p:spPr>
          <a:xfrm>
            <a:off x="6624964" y="2865141"/>
            <a:ext cx="1143455" cy="11434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p17"/>
          <p:cNvSpPr txBox="1"/>
          <p:nvPr>
            <p:ph type="title"/>
          </p:nvPr>
        </p:nvSpPr>
        <p:spPr>
          <a:xfrm>
            <a:off x="60482" y="1267738"/>
            <a:ext cx="6705600" cy="72205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850"/>
              <a:t>Cultural Relativity</a:t>
            </a:r>
            <a:endParaRPr/>
          </a:p>
        </p:txBody>
      </p:sp>
      <p:sp>
        <p:nvSpPr>
          <p:cNvPr id="244" name="Google Shape;244;p17"/>
          <p:cNvSpPr txBox="1"/>
          <p:nvPr>
            <p:ph idx="1" type="body"/>
          </p:nvPr>
        </p:nvSpPr>
        <p:spPr>
          <a:xfrm>
            <a:off x="457199" y="2366163"/>
            <a:ext cx="5686881" cy="3048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Approach that evaluates a culture from an insider’s perspective or by its own internal understanding</a:t>
            </a:r>
            <a:endParaRPr/>
          </a:p>
        </p:txBody>
      </p:sp>
      <p:sp>
        <p:nvSpPr>
          <p:cNvPr id="245" name="Google Shape;245;p17"/>
          <p:cNvSpPr/>
          <p:nvPr/>
        </p:nvSpPr>
        <p:spPr>
          <a:xfrm>
            <a:off x="7189435" y="0"/>
            <a:ext cx="195456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46" name="Google Shape;246;p17"/>
          <p:cNvSpPr/>
          <p:nvPr/>
        </p:nvSpPr>
        <p:spPr>
          <a:xfrm>
            <a:off x="6129567" y="2369132"/>
            <a:ext cx="2119736" cy="2119736"/>
          </a:xfrm>
          <a:prstGeom prst="ellipse">
            <a:avLst/>
          </a:prstGeom>
          <a:solidFill>
            <a:srgbClr val="FFFFFF"/>
          </a:solid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descr="Stroller" id="247" name="Google Shape;247;p17"/>
          <p:cNvPicPr preferRelativeResize="0"/>
          <p:nvPr/>
        </p:nvPicPr>
        <p:blipFill rotWithShape="1">
          <a:blip r:embed="rId3">
            <a:alphaModFix/>
          </a:blip>
          <a:srcRect b="0" l="0" r="0" t="0"/>
          <a:stretch/>
        </p:blipFill>
        <p:spPr>
          <a:xfrm>
            <a:off x="6624964" y="2865141"/>
            <a:ext cx="1143455" cy="11434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18"/>
          <p:cNvSpPr txBox="1"/>
          <p:nvPr>
            <p:ph type="title"/>
          </p:nvPr>
        </p:nvSpPr>
        <p:spPr>
          <a:xfrm>
            <a:off x="60482" y="1267738"/>
            <a:ext cx="6705600" cy="72205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850"/>
              <a:t>Cultural Discontinuity</a:t>
            </a:r>
            <a:endParaRPr/>
          </a:p>
        </p:txBody>
      </p:sp>
      <p:sp>
        <p:nvSpPr>
          <p:cNvPr id="254" name="Google Shape;254;p18"/>
          <p:cNvSpPr txBox="1"/>
          <p:nvPr>
            <p:ph idx="1" type="body"/>
          </p:nvPr>
        </p:nvSpPr>
        <p:spPr>
          <a:xfrm>
            <a:off x="457199" y="2366163"/>
            <a:ext cx="5885529" cy="3048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latin typeface="Arial"/>
                <a:ea typeface="Arial"/>
                <a:cs typeface="Arial"/>
                <a:sym typeface="Arial"/>
              </a:rPr>
              <a:t>The disconnection or lack of alignment between two cultures</a:t>
            </a:r>
            <a:endParaRPr/>
          </a:p>
        </p:txBody>
      </p:sp>
      <p:sp>
        <p:nvSpPr>
          <p:cNvPr id="255" name="Google Shape;255;p18"/>
          <p:cNvSpPr/>
          <p:nvPr/>
        </p:nvSpPr>
        <p:spPr>
          <a:xfrm>
            <a:off x="7189435" y="0"/>
            <a:ext cx="195456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56" name="Google Shape;256;p18"/>
          <p:cNvSpPr/>
          <p:nvPr/>
        </p:nvSpPr>
        <p:spPr>
          <a:xfrm>
            <a:off x="6129567" y="2369132"/>
            <a:ext cx="2119736" cy="2119736"/>
          </a:xfrm>
          <a:prstGeom prst="ellipse">
            <a:avLst/>
          </a:prstGeom>
          <a:solidFill>
            <a:srgbClr val="FFFFFF"/>
          </a:solid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descr="Stroller" id="257" name="Google Shape;257;p18"/>
          <p:cNvPicPr preferRelativeResize="0"/>
          <p:nvPr/>
        </p:nvPicPr>
        <p:blipFill rotWithShape="1">
          <a:blip r:embed="rId3">
            <a:alphaModFix/>
          </a:blip>
          <a:srcRect b="0" l="0" r="0" t="0"/>
          <a:stretch/>
        </p:blipFill>
        <p:spPr>
          <a:xfrm>
            <a:off x="6624964" y="2865141"/>
            <a:ext cx="1143455" cy="11434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19"/>
          <p:cNvSpPr txBox="1"/>
          <p:nvPr>
            <p:ph type="title"/>
          </p:nvPr>
        </p:nvSpPr>
        <p:spPr>
          <a:xfrm>
            <a:off x="201600" y="192343"/>
            <a:ext cx="6705600" cy="722057"/>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3850"/>
              <a:t>About that </a:t>
            </a:r>
            <a:br>
              <a:rPr b="1" lang="en-US" sz="3850"/>
            </a:br>
            <a:r>
              <a:rPr b="1" lang="en-US" sz="3850"/>
              <a:t>One Time in New York City</a:t>
            </a:r>
            <a:endParaRPr/>
          </a:p>
        </p:txBody>
      </p:sp>
      <p:sp>
        <p:nvSpPr>
          <p:cNvPr id="263" name="Google Shape;263;p19"/>
          <p:cNvSpPr txBox="1"/>
          <p:nvPr>
            <p:ph idx="1" type="body"/>
          </p:nvPr>
        </p:nvSpPr>
        <p:spPr>
          <a:xfrm>
            <a:off x="315990" y="3995731"/>
            <a:ext cx="6308974" cy="2362201"/>
          </a:xfrm>
          <a:prstGeom prst="rect">
            <a:avLst/>
          </a:prstGeom>
          <a:noFill/>
          <a:ln>
            <a:noFill/>
          </a:ln>
        </p:spPr>
        <p:txBody>
          <a:bodyPr anchorCtr="0" anchor="ctr" bIns="45700" lIns="91425" spcFirstLastPara="1" rIns="91425" wrap="square" tIns="45700">
            <a:noAutofit/>
          </a:bodyPr>
          <a:lstStyle/>
          <a:p>
            <a:pPr indent="-342900" lvl="0" marL="342900" rtl="0" algn="l">
              <a:spcBef>
                <a:spcPts val="0"/>
              </a:spcBef>
              <a:spcAft>
                <a:spcPts val="0"/>
              </a:spcAft>
              <a:buClr>
                <a:schemeClr val="dk1"/>
              </a:buClr>
              <a:buSzPts val="2200"/>
              <a:buFont typeface="Arial"/>
              <a:buChar char="•"/>
            </a:pPr>
            <a:r>
              <a:rPr lang="en-US" sz="2200">
                <a:latin typeface="Arial"/>
                <a:ea typeface="Arial"/>
                <a:cs typeface="Arial"/>
                <a:sym typeface="Arial"/>
              </a:rPr>
              <a:t>Two nights in jail</a:t>
            </a:r>
            <a:endParaRPr/>
          </a:p>
          <a:p>
            <a:pPr indent="-342900" lvl="0" marL="342900" rtl="0" algn="l">
              <a:spcBef>
                <a:spcPts val="440"/>
              </a:spcBef>
              <a:spcAft>
                <a:spcPts val="0"/>
              </a:spcAft>
              <a:buClr>
                <a:schemeClr val="dk1"/>
              </a:buClr>
              <a:buSzPts val="2200"/>
              <a:buFont typeface="Arial"/>
              <a:buChar char="•"/>
            </a:pPr>
            <a:r>
              <a:rPr lang="en-US" sz="2200">
                <a:latin typeface="Arial"/>
                <a:ea typeface="Arial"/>
                <a:cs typeface="Arial"/>
                <a:sym typeface="Arial"/>
              </a:rPr>
              <a:t>Lost custody of daughter for over four days</a:t>
            </a:r>
            <a:endParaRPr/>
          </a:p>
          <a:p>
            <a:pPr indent="-342900" lvl="0" marL="342900" rtl="0" algn="l">
              <a:spcBef>
                <a:spcPts val="440"/>
              </a:spcBef>
              <a:spcAft>
                <a:spcPts val="0"/>
              </a:spcAft>
              <a:buClr>
                <a:schemeClr val="dk1"/>
              </a:buClr>
              <a:buSzPts val="2200"/>
              <a:buFont typeface="Arial"/>
              <a:buChar char="•"/>
            </a:pPr>
            <a:r>
              <a:rPr lang="en-US" sz="2200">
                <a:latin typeface="Arial"/>
                <a:ea typeface="Arial"/>
                <a:cs typeface="Arial"/>
                <a:sym typeface="Arial"/>
              </a:rPr>
              <a:t>Multiple court appearances and interactions with Child Protective Services </a:t>
            </a:r>
            <a:endParaRPr/>
          </a:p>
          <a:p>
            <a:pPr indent="0" lvl="0" marL="0" rtl="0" algn="l">
              <a:spcBef>
                <a:spcPts val="440"/>
              </a:spcBef>
              <a:spcAft>
                <a:spcPts val="0"/>
              </a:spcAft>
              <a:buClr>
                <a:schemeClr val="dk1"/>
              </a:buClr>
              <a:buSzPts val="2200"/>
              <a:buFont typeface="Arial"/>
              <a:buNone/>
            </a:pPr>
            <a:r>
              <a:t/>
            </a:r>
            <a:endParaRPr sz="2200">
              <a:latin typeface="Arial"/>
              <a:ea typeface="Arial"/>
              <a:cs typeface="Arial"/>
              <a:sym typeface="Arial"/>
            </a:endParaRPr>
          </a:p>
          <a:p>
            <a:pPr indent="0" lvl="0" marL="0" rtl="0" algn="l">
              <a:spcBef>
                <a:spcPts val="180"/>
              </a:spcBef>
              <a:spcAft>
                <a:spcPts val="0"/>
              </a:spcAft>
              <a:buClr>
                <a:schemeClr val="dk1"/>
              </a:buClr>
              <a:buSzPts val="900"/>
              <a:buFont typeface="Arial"/>
              <a:buNone/>
            </a:pPr>
            <a:r>
              <a:rPr lang="en-US" sz="900">
                <a:latin typeface="Arial"/>
                <a:ea typeface="Arial"/>
                <a:cs typeface="Arial"/>
                <a:sym typeface="Arial"/>
              </a:rPr>
              <a:t>Image Source: https://www.chicagotribune.com/nation-world/ct-anette-sorensen-new-york-baby-20171126-story.html</a:t>
            </a:r>
            <a:endParaRPr/>
          </a:p>
        </p:txBody>
      </p:sp>
      <p:sp>
        <p:nvSpPr>
          <p:cNvPr id="264" name="Google Shape;264;p19"/>
          <p:cNvSpPr/>
          <p:nvPr/>
        </p:nvSpPr>
        <p:spPr>
          <a:xfrm>
            <a:off x="7189435" y="0"/>
            <a:ext cx="195456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65" name="Google Shape;265;p19"/>
          <p:cNvSpPr/>
          <p:nvPr/>
        </p:nvSpPr>
        <p:spPr>
          <a:xfrm>
            <a:off x="6129567" y="2369132"/>
            <a:ext cx="2119736" cy="2119736"/>
          </a:xfrm>
          <a:prstGeom prst="ellipse">
            <a:avLst/>
          </a:prstGeom>
          <a:solidFill>
            <a:srgbClr val="FFFFFF"/>
          </a:solid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descr="Stroller" id="266" name="Google Shape;266;p19"/>
          <p:cNvPicPr preferRelativeResize="0"/>
          <p:nvPr/>
        </p:nvPicPr>
        <p:blipFill rotWithShape="1">
          <a:blip r:embed="rId3">
            <a:alphaModFix/>
          </a:blip>
          <a:srcRect b="0" l="0" r="0" t="0"/>
          <a:stretch/>
        </p:blipFill>
        <p:spPr>
          <a:xfrm>
            <a:off x="6624964" y="2865141"/>
            <a:ext cx="1143455" cy="1143455"/>
          </a:xfrm>
          <a:prstGeom prst="rect">
            <a:avLst/>
          </a:prstGeom>
          <a:noFill/>
          <a:ln>
            <a:noFill/>
          </a:ln>
        </p:spPr>
      </p:pic>
      <p:pic>
        <p:nvPicPr>
          <p:cNvPr id="267" name="Google Shape;267;p19"/>
          <p:cNvPicPr preferRelativeResize="0"/>
          <p:nvPr/>
        </p:nvPicPr>
        <p:blipFill rotWithShape="1">
          <a:blip r:embed="rId4">
            <a:alphaModFix/>
          </a:blip>
          <a:srcRect b="0" l="0" r="0" t="0"/>
          <a:stretch/>
        </p:blipFill>
        <p:spPr>
          <a:xfrm>
            <a:off x="1451560" y="1188032"/>
            <a:ext cx="4197123" cy="23622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
          <p:cNvSpPr txBox="1"/>
          <p:nvPr>
            <p:ph type="title"/>
          </p:nvPr>
        </p:nvSpPr>
        <p:spPr>
          <a:xfrm>
            <a:off x="457200" y="219736"/>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400">
                <a:solidFill>
                  <a:schemeClr val="dk1"/>
                </a:solidFill>
                <a:latin typeface="Arial"/>
                <a:ea typeface="Arial"/>
                <a:cs typeface="Arial"/>
                <a:sym typeface="Arial"/>
              </a:rPr>
              <a:t>Are any of these bad parents? </a:t>
            </a:r>
            <a:br>
              <a:rPr lang="en-US" sz="4400">
                <a:solidFill>
                  <a:schemeClr val="dk1"/>
                </a:solidFill>
                <a:latin typeface="Arial"/>
                <a:ea typeface="Arial"/>
                <a:cs typeface="Arial"/>
                <a:sym typeface="Arial"/>
              </a:rPr>
            </a:br>
            <a:r>
              <a:rPr lang="en-US" sz="3600">
                <a:solidFill>
                  <a:schemeClr val="dk1"/>
                </a:solidFill>
                <a:latin typeface="Arial"/>
                <a:ea typeface="Arial"/>
                <a:cs typeface="Arial"/>
                <a:sym typeface="Arial"/>
              </a:rPr>
              <a:t>Why or why not?</a:t>
            </a:r>
            <a:endParaRPr/>
          </a:p>
        </p:txBody>
      </p:sp>
      <p:pic>
        <p:nvPicPr>
          <p:cNvPr descr="14. Julia Stiles for not using a baby carrier &quot;properly.&quot;" id="120" name="Google Shape;120;p2"/>
          <p:cNvPicPr preferRelativeResize="0"/>
          <p:nvPr>
            <p:ph idx="1" type="body"/>
          </p:nvPr>
        </p:nvPicPr>
        <p:blipFill rotWithShape="1">
          <a:blip r:embed="rId3">
            <a:alphaModFix/>
          </a:blip>
          <a:srcRect b="1" l="3188" r="3190" t="0"/>
          <a:stretch/>
        </p:blipFill>
        <p:spPr>
          <a:xfrm>
            <a:off x="30678" y="1362736"/>
            <a:ext cx="2253172" cy="3008376"/>
          </a:xfrm>
          <a:prstGeom prst="rect">
            <a:avLst/>
          </a:prstGeom>
          <a:noFill/>
          <a:ln cap="flat" cmpd="sng" w="38100">
            <a:solidFill>
              <a:schemeClr val="dk1"/>
            </a:solidFill>
            <a:prstDash val="solid"/>
            <a:round/>
            <a:headEnd len="sm" w="sm" type="none"/>
            <a:tailEnd len="sm" w="sm" type="none"/>
          </a:ln>
        </p:spPr>
      </p:pic>
      <p:pic>
        <p:nvPicPr>
          <p:cNvPr descr="Charlie Sheen – Movies, Bio and Lists on MUBI" id="121" name="Google Shape;121;p2"/>
          <p:cNvPicPr preferRelativeResize="0"/>
          <p:nvPr/>
        </p:nvPicPr>
        <p:blipFill rotWithShape="1">
          <a:blip r:embed="rId4">
            <a:alphaModFix/>
          </a:blip>
          <a:srcRect b="0" l="0" r="0" t="0"/>
          <a:stretch/>
        </p:blipFill>
        <p:spPr>
          <a:xfrm>
            <a:off x="2393267" y="1603739"/>
            <a:ext cx="1764905" cy="2099037"/>
          </a:xfrm>
          <a:prstGeom prst="rect">
            <a:avLst/>
          </a:prstGeom>
          <a:noFill/>
          <a:ln cap="flat" cmpd="sng" w="38100">
            <a:solidFill>
              <a:schemeClr val="dk1"/>
            </a:solidFill>
            <a:prstDash val="solid"/>
            <a:round/>
            <a:headEnd len="sm" w="sm" type="none"/>
            <a:tailEnd len="sm" w="sm" type="none"/>
          </a:ln>
        </p:spPr>
      </p:pic>
      <p:pic>
        <p:nvPicPr>
          <p:cNvPr id="122" name="Google Shape;122;p2"/>
          <p:cNvPicPr preferRelativeResize="0"/>
          <p:nvPr/>
        </p:nvPicPr>
        <p:blipFill rotWithShape="1">
          <a:blip r:embed="rId5">
            <a:alphaModFix/>
          </a:blip>
          <a:srcRect b="1" l="3102" r="22000" t="0"/>
          <a:stretch/>
        </p:blipFill>
        <p:spPr>
          <a:xfrm>
            <a:off x="1905000" y="3559241"/>
            <a:ext cx="2071267" cy="2765478"/>
          </a:xfrm>
          <a:prstGeom prst="rect">
            <a:avLst/>
          </a:prstGeom>
          <a:noFill/>
          <a:ln cap="flat" cmpd="sng" w="38100">
            <a:solidFill>
              <a:schemeClr val="dk1"/>
            </a:solidFill>
            <a:prstDash val="solid"/>
            <a:round/>
            <a:headEnd len="sm" w="sm" type="none"/>
            <a:tailEnd len="sm" w="sm" type="none"/>
          </a:ln>
        </p:spPr>
      </p:pic>
      <p:pic>
        <p:nvPicPr>
          <p:cNvPr descr="Woody Allen" id="123" name="Google Shape;123;p2"/>
          <p:cNvPicPr preferRelativeResize="0"/>
          <p:nvPr/>
        </p:nvPicPr>
        <p:blipFill rotWithShape="1">
          <a:blip r:embed="rId6">
            <a:alphaModFix/>
          </a:blip>
          <a:srcRect b="0" l="0" r="0" t="0"/>
          <a:stretch/>
        </p:blipFill>
        <p:spPr>
          <a:xfrm>
            <a:off x="6674579" y="3977425"/>
            <a:ext cx="2252423" cy="2252423"/>
          </a:xfrm>
          <a:prstGeom prst="rect">
            <a:avLst/>
          </a:prstGeom>
          <a:noFill/>
          <a:ln cap="flat" cmpd="sng" w="38100">
            <a:solidFill>
              <a:schemeClr val="dk1"/>
            </a:solidFill>
            <a:prstDash val="solid"/>
            <a:round/>
            <a:headEnd len="sm" w="sm" type="none"/>
            <a:tailEnd len="sm" w="sm" type="none"/>
          </a:ln>
        </p:spPr>
      </p:pic>
      <p:pic>
        <p:nvPicPr>
          <p:cNvPr descr="Chrissy Teigen Gets Shamed For Going Down a Slide With Luna | POPSUGAR  Family" id="124" name="Google Shape;124;p2"/>
          <p:cNvPicPr preferRelativeResize="0"/>
          <p:nvPr/>
        </p:nvPicPr>
        <p:blipFill rotWithShape="1">
          <a:blip r:embed="rId7">
            <a:alphaModFix/>
          </a:blip>
          <a:srcRect b="3" l="14673" r="10431" t="0"/>
          <a:stretch/>
        </p:blipFill>
        <p:spPr>
          <a:xfrm>
            <a:off x="6705600" y="846138"/>
            <a:ext cx="2253191" cy="3008376"/>
          </a:xfrm>
          <a:prstGeom prst="rect">
            <a:avLst/>
          </a:prstGeom>
          <a:noFill/>
          <a:ln cap="flat" cmpd="sng" w="38100">
            <a:solidFill>
              <a:schemeClr val="dk1"/>
            </a:solidFill>
            <a:prstDash val="solid"/>
            <a:round/>
            <a:headEnd len="sm" w="sm" type="none"/>
            <a:tailEnd len="sm" w="sm" type="none"/>
          </a:ln>
        </p:spPr>
      </p:pic>
      <p:sp>
        <p:nvSpPr>
          <p:cNvPr id="125" name="Google Shape;125;p2"/>
          <p:cNvSpPr/>
          <p:nvPr/>
        </p:nvSpPr>
        <p:spPr>
          <a:xfrm>
            <a:off x="9368" y="6229848"/>
            <a:ext cx="9134632" cy="628152"/>
          </a:xfrm>
          <a:prstGeom prst="rect">
            <a:avLst/>
          </a:prstGeom>
          <a:solidFill>
            <a:schemeClr val="accent1"/>
          </a:solidFill>
          <a:ln cap="flat" cmpd="sng" w="25400">
            <a:solidFill>
              <a:srgbClr val="88A3A5"/>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US" sz="1700" u="none" cap="none" strike="noStrike">
                <a:solidFill>
                  <a:schemeClr val="dk1"/>
                </a:solidFill>
                <a:latin typeface="Arial"/>
                <a:ea typeface="Arial"/>
                <a:cs typeface="Arial"/>
                <a:sym typeface="Arial"/>
              </a:rPr>
              <a:t>Celebrity parents, from left to right: </a:t>
            </a:r>
            <a:r>
              <a:rPr b="0" i="0" lang="en-US" sz="1800" u="none" cap="none" strike="noStrike">
                <a:solidFill>
                  <a:schemeClr val="dk1"/>
                </a:solidFill>
                <a:latin typeface="Arial"/>
                <a:ea typeface="Arial"/>
                <a:cs typeface="Arial"/>
                <a:sym typeface="Arial"/>
              </a:rPr>
              <a:t>Julia Stiles, Charlie Sheen, Michael Jackson, Chrissy Teigen, Britney Spears, and Woody Allen</a:t>
            </a:r>
            <a:r>
              <a:rPr b="0" i="0" lang="en-US" sz="1700" u="none" cap="none" strike="noStrike">
                <a:solidFill>
                  <a:schemeClr val="dk1"/>
                </a:solidFill>
                <a:latin typeface="Arial"/>
                <a:ea typeface="Arial"/>
                <a:cs typeface="Arial"/>
                <a:sym typeface="Arial"/>
              </a:rPr>
              <a:t>.</a:t>
            </a:r>
            <a:endParaRPr/>
          </a:p>
        </p:txBody>
      </p:sp>
      <p:pic>
        <p:nvPicPr>
          <p:cNvPr id="126" name="Google Shape;126;p2"/>
          <p:cNvPicPr preferRelativeResize="0"/>
          <p:nvPr/>
        </p:nvPicPr>
        <p:blipFill rotWithShape="1">
          <a:blip r:embed="rId8">
            <a:alphaModFix/>
          </a:blip>
          <a:srcRect b="-3" l="15890" r="28725" t="0"/>
          <a:stretch/>
        </p:blipFill>
        <p:spPr>
          <a:xfrm>
            <a:off x="4289791" y="1924812"/>
            <a:ext cx="2253170" cy="3008376"/>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3"/>
          <p:cNvSpPr txBox="1"/>
          <p:nvPr>
            <p:ph type="title"/>
          </p:nvPr>
        </p:nvSpPr>
        <p:spPr>
          <a:xfrm>
            <a:off x="840699" y="687480"/>
            <a:ext cx="5605629" cy="99417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3850"/>
              <a:t>Guiding Questions for Today’s Lesson</a:t>
            </a:r>
            <a:endParaRPr/>
          </a:p>
        </p:txBody>
      </p:sp>
      <p:sp>
        <p:nvSpPr>
          <p:cNvPr id="132" name="Google Shape;132;p3"/>
          <p:cNvSpPr txBox="1"/>
          <p:nvPr>
            <p:ph idx="1" type="body"/>
          </p:nvPr>
        </p:nvSpPr>
        <p:spPr>
          <a:xfrm>
            <a:off x="689109" y="1712634"/>
            <a:ext cx="5605629" cy="410954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800"/>
              <a:buFont typeface="Arial"/>
              <a:buNone/>
            </a:pPr>
            <a:r>
              <a:rPr i="1" lang="en-US" sz="2800"/>
              <a:t>What do you think of someone who leaves their baby unattended in its stroller on the sidewalk … and during cold winter weather?</a:t>
            </a:r>
            <a:endParaRPr/>
          </a:p>
          <a:p>
            <a:pPr indent="-190500" lvl="0" marL="342900" rtl="0" algn="l">
              <a:spcBef>
                <a:spcPts val="480"/>
              </a:spcBef>
              <a:spcAft>
                <a:spcPts val="0"/>
              </a:spcAft>
              <a:buClr>
                <a:schemeClr val="dk1"/>
              </a:buClr>
              <a:buSzPts val="2400"/>
              <a:buFont typeface="Arial"/>
              <a:buNone/>
            </a:pPr>
            <a:r>
              <a:t/>
            </a:r>
            <a:endParaRPr b="1" sz="2400"/>
          </a:p>
          <a:p>
            <a:pPr indent="-342900" lvl="0" marL="342900" rtl="0" algn="l">
              <a:spcBef>
                <a:spcPts val="480"/>
              </a:spcBef>
              <a:spcAft>
                <a:spcPts val="0"/>
              </a:spcAft>
              <a:buClr>
                <a:schemeClr val="dk1"/>
              </a:buClr>
              <a:buSzPts val="2400"/>
              <a:buFont typeface="Arial"/>
              <a:buChar char="•"/>
            </a:pPr>
            <a:r>
              <a:rPr lang="en-US" sz="2400"/>
              <a:t>Is this an example of acceptable or unacceptable parenthood? </a:t>
            </a:r>
            <a:endParaRPr/>
          </a:p>
          <a:p>
            <a:pPr indent="-342900" lvl="0" marL="342900" rtl="0" algn="l">
              <a:spcBef>
                <a:spcPts val="480"/>
              </a:spcBef>
              <a:spcAft>
                <a:spcPts val="0"/>
              </a:spcAft>
              <a:buClr>
                <a:schemeClr val="dk1"/>
              </a:buClr>
              <a:buSzPts val="2400"/>
              <a:buFont typeface="Arial"/>
              <a:buChar char="•"/>
            </a:pPr>
            <a:r>
              <a:rPr lang="en-US" sz="2400"/>
              <a:t>Why? How do you know?</a:t>
            </a:r>
            <a:endParaRPr/>
          </a:p>
        </p:txBody>
      </p:sp>
      <p:sp>
        <p:nvSpPr>
          <p:cNvPr id="133" name="Google Shape;133;p3"/>
          <p:cNvSpPr/>
          <p:nvPr/>
        </p:nvSpPr>
        <p:spPr>
          <a:xfrm>
            <a:off x="7189435" y="0"/>
            <a:ext cx="195456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34" name="Google Shape;134;p3"/>
          <p:cNvSpPr/>
          <p:nvPr/>
        </p:nvSpPr>
        <p:spPr>
          <a:xfrm>
            <a:off x="6129567" y="2369132"/>
            <a:ext cx="2119736" cy="2119736"/>
          </a:xfrm>
          <a:prstGeom prst="ellipse">
            <a:avLst/>
          </a:prstGeom>
          <a:solidFill>
            <a:srgbClr val="FFFFFF"/>
          </a:solid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descr="Stroller" id="135" name="Google Shape;135;p3"/>
          <p:cNvPicPr preferRelativeResize="0"/>
          <p:nvPr/>
        </p:nvPicPr>
        <p:blipFill rotWithShape="1">
          <a:blip r:embed="rId3">
            <a:alphaModFix/>
          </a:blip>
          <a:srcRect b="0" l="0" r="0" t="0"/>
          <a:stretch/>
        </p:blipFill>
        <p:spPr>
          <a:xfrm>
            <a:off x="6624964" y="2865141"/>
            <a:ext cx="1143455" cy="11434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4"/>
          <p:cNvSpPr txBox="1"/>
          <p:nvPr>
            <p:ph type="title"/>
          </p:nvPr>
        </p:nvSpPr>
        <p:spPr>
          <a:xfrm>
            <a:off x="201600" y="192343"/>
            <a:ext cx="6705600" cy="72205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850"/>
              <a:t>One Time in New York City</a:t>
            </a:r>
            <a:endParaRPr/>
          </a:p>
        </p:txBody>
      </p:sp>
      <p:sp>
        <p:nvSpPr>
          <p:cNvPr id="141" name="Google Shape;141;p4"/>
          <p:cNvSpPr txBox="1"/>
          <p:nvPr>
            <p:ph idx="1" type="body"/>
          </p:nvPr>
        </p:nvSpPr>
        <p:spPr>
          <a:xfrm>
            <a:off x="457200" y="914400"/>
            <a:ext cx="5885529" cy="5562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200"/>
              <a:buFont typeface="Arial"/>
              <a:buNone/>
            </a:pPr>
            <a:r>
              <a:rPr lang="en-US" sz="2200">
                <a:latin typeface="Arial"/>
                <a:ea typeface="Arial"/>
                <a:cs typeface="Arial"/>
                <a:sym typeface="Arial"/>
              </a:rPr>
              <a:t>Annette Sorensen, an actress from Copenhagen, Denmark, and her American husband dined inside a restaurant on a chilly Manhattan day. </a:t>
            </a:r>
            <a:endParaRPr/>
          </a:p>
          <a:p>
            <a:pPr indent="0" lvl="0" marL="0" rtl="0" algn="l">
              <a:spcBef>
                <a:spcPts val="440"/>
              </a:spcBef>
              <a:spcAft>
                <a:spcPts val="0"/>
              </a:spcAft>
              <a:buClr>
                <a:schemeClr val="dk1"/>
              </a:buClr>
              <a:buSzPts val="2200"/>
              <a:buFont typeface="Arial"/>
              <a:buNone/>
            </a:pPr>
            <a:r>
              <a:t/>
            </a:r>
            <a:endParaRPr sz="2200">
              <a:latin typeface="Arial"/>
              <a:ea typeface="Arial"/>
              <a:cs typeface="Arial"/>
              <a:sym typeface="Arial"/>
            </a:endParaRPr>
          </a:p>
          <a:p>
            <a:pPr indent="0" lvl="0" marL="0" rtl="0" algn="l">
              <a:spcBef>
                <a:spcPts val="440"/>
              </a:spcBef>
              <a:spcAft>
                <a:spcPts val="0"/>
              </a:spcAft>
              <a:buClr>
                <a:schemeClr val="dk1"/>
              </a:buClr>
              <a:buSzPts val="2200"/>
              <a:buFont typeface="Arial"/>
              <a:buNone/>
            </a:pPr>
            <a:r>
              <a:rPr lang="en-US" sz="2200">
                <a:latin typeface="Arial"/>
                <a:ea typeface="Arial"/>
                <a:cs typeface="Arial"/>
                <a:sym typeface="Arial"/>
              </a:rPr>
              <a:t>They left their 14-month-old daughter outside in a stroller during the meal. </a:t>
            </a:r>
            <a:endParaRPr/>
          </a:p>
          <a:p>
            <a:pPr indent="0" lvl="0" marL="0" rtl="0" algn="l">
              <a:spcBef>
                <a:spcPts val="440"/>
              </a:spcBef>
              <a:spcAft>
                <a:spcPts val="0"/>
              </a:spcAft>
              <a:buClr>
                <a:schemeClr val="dk1"/>
              </a:buClr>
              <a:buSzPts val="2200"/>
              <a:buFont typeface="Arial"/>
              <a:buNone/>
            </a:pPr>
            <a:r>
              <a:t/>
            </a:r>
            <a:endParaRPr sz="2200">
              <a:latin typeface="Arial"/>
              <a:ea typeface="Arial"/>
              <a:cs typeface="Arial"/>
              <a:sym typeface="Arial"/>
            </a:endParaRPr>
          </a:p>
          <a:p>
            <a:pPr indent="0" lvl="0" marL="0" rtl="0" algn="l">
              <a:spcBef>
                <a:spcPts val="440"/>
              </a:spcBef>
              <a:spcAft>
                <a:spcPts val="0"/>
              </a:spcAft>
              <a:buClr>
                <a:schemeClr val="dk1"/>
              </a:buClr>
              <a:buSzPts val="2200"/>
              <a:buFont typeface="Arial"/>
              <a:buNone/>
            </a:pPr>
            <a:r>
              <a:rPr lang="en-US" sz="2200">
                <a:latin typeface="Arial"/>
                <a:ea typeface="Arial"/>
                <a:cs typeface="Arial"/>
                <a:sym typeface="Arial"/>
              </a:rPr>
              <a:t>Many passersby, who noted the baby was cold and crying, called the police. </a:t>
            </a:r>
            <a:endParaRPr/>
          </a:p>
          <a:p>
            <a:pPr indent="0" lvl="0" marL="0" rtl="0" algn="l">
              <a:spcBef>
                <a:spcPts val="440"/>
              </a:spcBef>
              <a:spcAft>
                <a:spcPts val="0"/>
              </a:spcAft>
              <a:buClr>
                <a:schemeClr val="dk1"/>
              </a:buClr>
              <a:buSzPts val="2200"/>
              <a:buFont typeface="Arial"/>
              <a:buNone/>
            </a:pPr>
            <a:r>
              <a:t/>
            </a:r>
            <a:endParaRPr sz="2200">
              <a:latin typeface="Arial"/>
              <a:ea typeface="Arial"/>
              <a:cs typeface="Arial"/>
              <a:sym typeface="Arial"/>
            </a:endParaRPr>
          </a:p>
          <a:p>
            <a:pPr indent="0" lvl="0" marL="0" rtl="0" algn="l">
              <a:spcBef>
                <a:spcPts val="440"/>
              </a:spcBef>
              <a:spcAft>
                <a:spcPts val="0"/>
              </a:spcAft>
              <a:buClr>
                <a:schemeClr val="dk1"/>
              </a:buClr>
              <a:buSzPts val="2200"/>
              <a:buFont typeface="Arial"/>
              <a:buNone/>
            </a:pPr>
            <a:r>
              <a:rPr lang="en-US" sz="2200">
                <a:latin typeface="Arial"/>
                <a:ea typeface="Arial"/>
                <a:cs typeface="Arial"/>
                <a:sym typeface="Arial"/>
              </a:rPr>
              <a:t>NYC authorities removed the child from her parents, temporarily placing her in foster care. The parents were arrested and spent two nights in jail.</a:t>
            </a:r>
            <a:endParaRPr/>
          </a:p>
        </p:txBody>
      </p:sp>
      <p:sp>
        <p:nvSpPr>
          <p:cNvPr id="142" name="Google Shape;142;p4"/>
          <p:cNvSpPr/>
          <p:nvPr/>
        </p:nvSpPr>
        <p:spPr>
          <a:xfrm>
            <a:off x="7189435" y="0"/>
            <a:ext cx="1954565"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43" name="Google Shape;143;p4"/>
          <p:cNvSpPr/>
          <p:nvPr/>
        </p:nvSpPr>
        <p:spPr>
          <a:xfrm>
            <a:off x="6129567" y="2369132"/>
            <a:ext cx="2119736" cy="2119736"/>
          </a:xfrm>
          <a:prstGeom prst="ellipse">
            <a:avLst/>
          </a:prstGeom>
          <a:solidFill>
            <a:srgbClr val="FFFFFF"/>
          </a:solid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descr="Stroller" id="144" name="Google Shape;144;p4"/>
          <p:cNvPicPr preferRelativeResize="0"/>
          <p:nvPr/>
        </p:nvPicPr>
        <p:blipFill rotWithShape="1">
          <a:blip r:embed="rId3">
            <a:alphaModFix/>
          </a:blip>
          <a:srcRect b="0" l="0" r="0" t="0"/>
          <a:stretch/>
        </p:blipFill>
        <p:spPr>
          <a:xfrm>
            <a:off x="6624964" y="2865141"/>
            <a:ext cx="1143455" cy="11434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p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0" name="Google Shape;150;p5"/>
          <p:cNvSpPr txBox="1"/>
          <p:nvPr>
            <p:ph type="title"/>
          </p:nvPr>
        </p:nvSpPr>
        <p:spPr>
          <a:xfrm>
            <a:off x="399011" y="3930305"/>
            <a:ext cx="2896470" cy="243724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100"/>
              <a:t>Commentary </a:t>
            </a:r>
            <a:br>
              <a:rPr b="1" lang="en-US" sz="3100"/>
            </a:br>
            <a:r>
              <a:rPr lang="en-US" sz="1600"/>
              <a:t>(from Kallick Dyssegaard in </a:t>
            </a:r>
            <a:r>
              <a:rPr i="1" lang="en-US" sz="1600" u="sng">
                <a:solidFill>
                  <a:schemeClr val="hlink"/>
                </a:solidFill>
                <a:hlinkClick r:id="rId3"/>
              </a:rPr>
              <a:t>New York Times</a:t>
            </a:r>
            <a:r>
              <a:rPr i="1" lang="en-US" sz="1600"/>
              <a:t>)</a:t>
            </a:r>
            <a:endParaRPr b="1" sz="1600"/>
          </a:p>
        </p:txBody>
      </p:sp>
      <p:sp>
        <p:nvSpPr>
          <p:cNvPr id="151" name="Google Shape;151;p5"/>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2" name="Google Shape;152;p5"/>
          <p:cNvSpPr/>
          <p:nvPr/>
        </p:nvSpPr>
        <p:spPr>
          <a:xfrm>
            <a:off x="388416" y="0"/>
            <a:ext cx="8423809" cy="3557848"/>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Stroller" id="153" name="Google Shape;153;p5"/>
          <p:cNvPicPr preferRelativeResize="0"/>
          <p:nvPr/>
        </p:nvPicPr>
        <p:blipFill rotWithShape="1">
          <a:blip r:embed="rId4">
            <a:alphaModFix/>
          </a:blip>
          <a:srcRect b="0" l="0" r="0" t="0"/>
          <a:stretch/>
        </p:blipFill>
        <p:spPr>
          <a:xfrm>
            <a:off x="584083" y="846265"/>
            <a:ext cx="1880330" cy="1880330"/>
          </a:xfrm>
          <a:prstGeom prst="rect">
            <a:avLst/>
          </a:prstGeom>
          <a:noFill/>
          <a:ln>
            <a:noFill/>
          </a:ln>
        </p:spPr>
      </p:pic>
      <p:pic>
        <p:nvPicPr>
          <p:cNvPr descr="DSCN9761" id="154" name="Google Shape;154;p5"/>
          <p:cNvPicPr preferRelativeResize="0"/>
          <p:nvPr/>
        </p:nvPicPr>
        <p:blipFill rotWithShape="1">
          <a:blip r:embed="rId5">
            <a:alphaModFix/>
          </a:blip>
          <a:srcRect b="0" l="0" r="0" t="0"/>
          <a:stretch/>
        </p:blipFill>
        <p:spPr>
          <a:xfrm>
            <a:off x="2652387" y="1081059"/>
            <a:ext cx="1880986" cy="1410739"/>
          </a:xfrm>
          <a:prstGeom prst="rect">
            <a:avLst/>
          </a:prstGeom>
          <a:noFill/>
          <a:ln cap="flat" cmpd="sng" w="38100">
            <a:solidFill>
              <a:schemeClr val="dk1"/>
            </a:solidFill>
            <a:prstDash val="solid"/>
            <a:round/>
            <a:headEnd len="sm" w="sm" type="none"/>
            <a:tailEnd len="sm" w="sm" type="none"/>
          </a:ln>
        </p:spPr>
      </p:pic>
      <p:pic>
        <p:nvPicPr>
          <p:cNvPr descr="A baby in a stroller in the snow&#10;&#10;Description automatically generated with medium confidence" id="155" name="Google Shape;155;p5"/>
          <p:cNvPicPr preferRelativeResize="0"/>
          <p:nvPr/>
        </p:nvPicPr>
        <p:blipFill rotWithShape="1">
          <a:blip r:embed="rId6">
            <a:alphaModFix/>
          </a:blip>
          <a:srcRect b="0" l="0" r="0" t="0"/>
          <a:stretch/>
        </p:blipFill>
        <p:spPr>
          <a:xfrm>
            <a:off x="4694526" y="1156299"/>
            <a:ext cx="1880986" cy="1260260"/>
          </a:xfrm>
          <a:prstGeom prst="rect">
            <a:avLst/>
          </a:prstGeom>
          <a:noFill/>
          <a:ln cap="flat" cmpd="sng" w="38100">
            <a:solidFill>
              <a:schemeClr val="dk1"/>
            </a:solidFill>
            <a:prstDash val="solid"/>
            <a:round/>
            <a:headEnd len="sm" w="sm" type="none"/>
            <a:tailEnd len="sm" w="sm" type="none"/>
          </a:ln>
        </p:spPr>
      </p:pic>
      <p:pic>
        <p:nvPicPr>
          <p:cNvPr descr="BabiesBelowZero3" id="156" name="Google Shape;156;p5"/>
          <p:cNvPicPr preferRelativeResize="0"/>
          <p:nvPr/>
        </p:nvPicPr>
        <p:blipFill rotWithShape="1">
          <a:blip r:embed="rId7">
            <a:alphaModFix/>
          </a:blip>
          <a:srcRect b="0" l="0" r="0" t="0"/>
          <a:stretch/>
        </p:blipFill>
        <p:spPr>
          <a:xfrm>
            <a:off x="6736664" y="1178111"/>
            <a:ext cx="1886262" cy="1216638"/>
          </a:xfrm>
          <a:prstGeom prst="rect">
            <a:avLst/>
          </a:prstGeom>
          <a:noFill/>
          <a:ln cap="flat" cmpd="sng" w="38100">
            <a:solidFill>
              <a:schemeClr val="dk1"/>
            </a:solidFill>
            <a:prstDash val="solid"/>
            <a:round/>
            <a:headEnd len="sm" w="sm" type="none"/>
            <a:tailEnd len="sm" w="sm" type="none"/>
          </a:ln>
        </p:spPr>
      </p:pic>
      <p:sp>
        <p:nvSpPr>
          <p:cNvPr id="157" name="Google Shape;157;p5"/>
          <p:cNvSpPr/>
          <p:nvPr/>
        </p:nvSpPr>
        <p:spPr>
          <a:xfrm flipH="1" rot="5400000">
            <a:off x="2452190" y="5131782"/>
            <a:ext cx="219456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8" name="Google Shape;158;p5"/>
          <p:cNvSpPr txBox="1"/>
          <p:nvPr>
            <p:ph idx="1" type="body"/>
          </p:nvPr>
        </p:nvSpPr>
        <p:spPr>
          <a:xfrm>
            <a:off x="3854226" y="3773059"/>
            <a:ext cx="4940186" cy="292706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spcBef>
                <a:spcPts val="0"/>
              </a:spcBef>
              <a:spcAft>
                <a:spcPts val="0"/>
              </a:spcAft>
              <a:buClr>
                <a:schemeClr val="dk1"/>
              </a:buClr>
              <a:buSzPct val="100000"/>
              <a:buFont typeface="Arial"/>
              <a:buNone/>
            </a:pPr>
            <a:r>
              <a:rPr lang="en-US" sz="2200"/>
              <a:t>One Danish commentator observed that leaving a baby outside of a restaurant is a very common practice in Denmark. The commentator wrote, “Often, Danish parents….leave their babies outside. For one thing, Danish baby carriages are enormous. Babies ride high above the world on horse-carriage-size wheels. It’s hard to get such a carriage in a café….Besides, Danish cafes are very smoky places.” </a:t>
            </a:r>
            <a:endParaRPr/>
          </a:p>
          <a:p>
            <a:pPr indent="0" lvl="0" marL="0" rtl="0" algn="l">
              <a:spcBef>
                <a:spcPts val="314"/>
              </a:spcBef>
              <a:spcAft>
                <a:spcPts val="0"/>
              </a:spcAft>
              <a:buClr>
                <a:schemeClr val="dk1"/>
              </a:buClr>
              <a:buSzPct val="100000"/>
              <a:buFont typeface="Arial"/>
              <a:buNone/>
            </a:pPr>
            <a:r>
              <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4" name="Google Shape;164;p6"/>
          <p:cNvSpPr txBox="1"/>
          <p:nvPr>
            <p:ph type="title"/>
          </p:nvPr>
        </p:nvSpPr>
        <p:spPr>
          <a:xfrm>
            <a:off x="399011" y="3930305"/>
            <a:ext cx="2896470" cy="243724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sz="3100"/>
              <a:t>Commentary Continued </a:t>
            </a:r>
            <a:br>
              <a:rPr b="1" lang="en-US" sz="3100"/>
            </a:br>
            <a:r>
              <a:rPr lang="en-US" sz="1600"/>
              <a:t>(from Kallick Dyssegaard in </a:t>
            </a:r>
            <a:r>
              <a:rPr i="1" lang="en-US" sz="1600" u="sng">
                <a:solidFill>
                  <a:schemeClr val="hlink"/>
                </a:solidFill>
                <a:hlinkClick r:id="rId3"/>
              </a:rPr>
              <a:t>New York Times</a:t>
            </a:r>
            <a:r>
              <a:rPr i="1" lang="en-US" sz="1600"/>
              <a:t>)</a:t>
            </a:r>
            <a:endParaRPr b="1" sz="3100"/>
          </a:p>
        </p:txBody>
      </p:sp>
      <p:sp>
        <p:nvSpPr>
          <p:cNvPr id="165" name="Google Shape;165;p6"/>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6" name="Google Shape;166;p6"/>
          <p:cNvSpPr/>
          <p:nvPr/>
        </p:nvSpPr>
        <p:spPr>
          <a:xfrm>
            <a:off x="388416" y="0"/>
            <a:ext cx="8423809" cy="3557848"/>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Stroller" id="167" name="Google Shape;167;p6"/>
          <p:cNvPicPr preferRelativeResize="0"/>
          <p:nvPr/>
        </p:nvPicPr>
        <p:blipFill rotWithShape="1">
          <a:blip r:embed="rId4">
            <a:alphaModFix/>
          </a:blip>
          <a:srcRect b="0" l="0" r="0" t="0"/>
          <a:stretch/>
        </p:blipFill>
        <p:spPr>
          <a:xfrm>
            <a:off x="584083" y="846265"/>
            <a:ext cx="1880330" cy="1880330"/>
          </a:xfrm>
          <a:prstGeom prst="rect">
            <a:avLst/>
          </a:prstGeom>
          <a:noFill/>
          <a:ln>
            <a:noFill/>
          </a:ln>
        </p:spPr>
      </p:pic>
      <p:pic>
        <p:nvPicPr>
          <p:cNvPr descr="DSCN9761" id="168" name="Google Shape;168;p6"/>
          <p:cNvPicPr preferRelativeResize="0"/>
          <p:nvPr/>
        </p:nvPicPr>
        <p:blipFill rotWithShape="1">
          <a:blip r:embed="rId5">
            <a:alphaModFix/>
          </a:blip>
          <a:srcRect b="0" l="0" r="0" t="0"/>
          <a:stretch/>
        </p:blipFill>
        <p:spPr>
          <a:xfrm>
            <a:off x="2652387" y="1081059"/>
            <a:ext cx="1880986" cy="1410739"/>
          </a:xfrm>
          <a:prstGeom prst="rect">
            <a:avLst/>
          </a:prstGeom>
          <a:noFill/>
          <a:ln cap="flat" cmpd="sng" w="38100">
            <a:solidFill>
              <a:schemeClr val="dk1"/>
            </a:solidFill>
            <a:prstDash val="solid"/>
            <a:round/>
            <a:headEnd len="sm" w="sm" type="none"/>
            <a:tailEnd len="sm" w="sm" type="none"/>
          </a:ln>
        </p:spPr>
      </p:pic>
      <p:pic>
        <p:nvPicPr>
          <p:cNvPr descr="A baby in a stroller in the snow&#10;&#10;Description automatically generated with medium confidence" id="169" name="Google Shape;169;p6"/>
          <p:cNvPicPr preferRelativeResize="0"/>
          <p:nvPr/>
        </p:nvPicPr>
        <p:blipFill rotWithShape="1">
          <a:blip r:embed="rId6">
            <a:alphaModFix/>
          </a:blip>
          <a:srcRect b="0" l="0" r="0" t="0"/>
          <a:stretch/>
        </p:blipFill>
        <p:spPr>
          <a:xfrm>
            <a:off x="4694526" y="1156299"/>
            <a:ext cx="1880986" cy="1260260"/>
          </a:xfrm>
          <a:prstGeom prst="rect">
            <a:avLst/>
          </a:prstGeom>
          <a:noFill/>
          <a:ln cap="flat" cmpd="sng" w="38100">
            <a:solidFill>
              <a:schemeClr val="dk1"/>
            </a:solidFill>
            <a:prstDash val="solid"/>
            <a:round/>
            <a:headEnd len="sm" w="sm" type="none"/>
            <a:tailEnd len="sm" w="sm" type="none"/>
          </a:ln>
        </p:spPr>
      </p:pic>
      <p:pic>
        <p:nvPicPr>
          <p:cNvPr descr="BabiesBelowZero3" id="170" name="Google Shape;170;p6"/>
          <p:cNvPicPr preferRelativeResize="0"/>
          <p:nvPr/>
        </p:nvPicPr>
        <p:blipFill rotWithShape="1">
          <a:blip r:embed="rId7">
            <a:alphaModFix/>
          </a:blip>
          <a:srcRect b="0" l="0" r="0" t="0"/>
          <a:stretch/>
        </p:blipFill>
        <p:spPr>
          <a:xfrm>
            <a:off x="6736664" y="1178111"/>
            <a:ext cx="1886262" cy="1216638"/>
          </a:xfrm>
          <a:prstGeom prst="rect">
            <a:avLst/>
          </a:prstGeom>
          <a:noFill/>
          <a:ln cap="flat" cmpd="sng" w="38100">
            <a:solidFill>
              <a:schemeClr val="dk1"/>
            </a:solidFill>
            <a:prstDash val="solid"/>
            <a:round/>
            <a:headEnd len="sm" w="sm" type="none"/>
            <a:tailEnd len="sm" w="sm" type="none"/>
          </a:ln>
        </p:spPr>
      </p:pic>
      <p:sp>
        <p:nvSpPr>
          <p:cNvPr id="171" name="Google Shape;171;p6"/>
          <p:cNvSpPr/>
          <p:nvPr/>
        </p:nvSpPr>
        <p:spPr>
          <a:xfrm flipH="1" rot="5400000">
            <a:off x="2452190" y="5131782"/>
            <a:ext cx="219456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2" name="Google Shape;172;p6"/>
          <p:cNvSpPr txBox="1"/>
          <p:nvPr>
            <p:ph idx="1" type="body"/>
          </p:nvPr>
        </p:nvSpPr>
        <p:spPr>
          <a:xfrm>
            <a:off x="3962400" y="3988773"/>
            <a:ext cx="5043487" cy="243681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The commentator continued, “In Denmark, people have an almost religious conviction that fresh air, preferably cold air, is good for children. All Danish babies nap outside, even in freezing weather—tucked warmly under their plump goose-down comforters….In Denmark all children own a sort of polar survival suit that they wear from October to April, and they go out every day, even in winter.”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7"/>
          <p:cNvPicPr preferRelativeResize="0"/>
          <p:nvPr/>
        </p:nvPicPr>
        <p:blipFill rotWithShape="1">
          <a:blip r:embed="rId3">
            <a:alphaModFix/>
          </a:blip>
          <a:srcRect b="0" l="0" r="0" t="0"/>
          <a:stretch/>
        </p:blipFill>
        <p:spPr>
          <a:xfrm>
            <a:off x="1676400" y="1256684"/>
            <a:ext cx="5791200" cy="4344632"/>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8"/>
          <p:cNvPicPr preferRelativeResize="0"/>
          <p:nvPr/>
        </p:nvPicPr>
        <p:blipFill rotWithShape="1">
          <a:blip r:embed="rId3">
            <a:alphaModFix/>
          </a:blip>
          <a:srcRect b="0" l="0" r="0" t="0"/>
          <a:stretch/>
        </p:blipFill>
        <p:spPr>
          <a:xfrm>
            <a:off x="304800" y="521714"/>
            <a:ext cx="8722705" cy="5814571"/>
          </a:xfrm>
          <a:prstGeom prst="rect">
            <a:avLst/>
          </a:prstGeom>
          <a:noFill/>
          <a:ln cap="flat" cmpd="sng" w="38100">
            <a:solidFill>
              <a:schemeClr val="dk1"/>
            </a:solidFill>
            <a:prstDash val="solid"/>
            <a:miter lim="800000"/>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9"/>
          <p:cNvPicPr preferRelativeResize="0"/>
          <p:nvPr/>
        </p:nvPicPr>
        <p:blipFill rotWithShape="1">
          <a:blip r:embed="rId3">
            <a:alphaModFix/>
          </a:blip>
          <a:srcRect b="0" l="0" r="0" t="18644"/>
          <a:stretch/>
        </p:blipFill>
        <p:spPr>
          <a:xfrm>
            <a:off x="3124200" y="112250"/>
            <a:ext cx="5746042" cy="3506755"/>
          </a:xfrm>
          <a:prstGeom prst="rect">
            <a:avLst/>
          </a:prstGeom>
          <a:noFill/>
          <a:ln cap="flat" cmpd="sng" w="38100">
            <a:solidFill>
              <a:schemeClr val="dk1"/>
            </a:solidFill>
            <a:prstDash val="solid"/>
            <a:miter lim="800000"/>
            <a:headEnd len="sm" w="sm" type="none"/>
            <a:tailEnd len="sm" w="sm" type="none"/>
          </a:ln>
        </p:spPr>
      </p:pic>
      <p:pic>
        <p:nvPicPr>
          <p:cNvPr descr="http://failedmessiah.typepad.com/.a/6a00d83451b71f69e20168e75920ca970c-400wi" id="188" name="Google Shape;188;p9"/>
          <p:cNvPicPr preferRelativeResize="0"/>
          <p:nvPr/>
        </p:nvPicPr>
        <p:blipFill rotWithShape="1">
          <a:blip r:embed="rId4">
            <a:alphaModFix/>
          </a:blip>
          <a:srcRect b="0" l="0" r="0" t="0"/>
          <a:stretch/>
        </p:blipFill>
        <p:spPr>
          <a:xfrm>
            <a:off x="228600" y="3793091"/>
            <a:ext cx="3654868" cy="2952659"/>
          </a:xfrm>
          <a:prstGeom prst="rect">
            <a:avLst/>
          </a:prstGeom>
          <a:noFill/>
          <a:ln cap="flat" cmpd="sng" w="38100">
            <a:solidFill>
              <a:srgbClr val="000000"/>
            </a:solidFill>
            <a:prstDash val="solid"/>
            <a:miter lim="800000"/>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52B5B64623141806E05C2FE7A85F6" ma:contentTypeVersion="17" ma:contentTypeDescription="Create a new document." ma:contentTypeScope="" ma:versionID="5c1dc5385af76f76c997c8d185725657">
  <xsd:schema xmlns:xsd="http://www.w3.org/2001/XMLSchema" xmlns:xs="http://www.w3.org/2001/XMLSchema" xmlns:p="http://schemas.microsoft.com/office/2006/metadata/properties" xmlns:ns2="960af6b3-a15e-4d72-a6c6-38b9491dab29" xmlns:ns3="55f82333-1fbd-4245-8a2d-3865f6ba959c" targetNamespace="http://schemas.microsoft.com/office/2006/metadata/properties" ma:root="true" ma:fieldsID="a1bd3174ca44315f297d7c95c9f25298" ns2:_="" ns3:_="">
    <xsd:import namespace="960af6b3-a15e-4d72-a6c6-38b9491dab29"/>
    <xsd:import namespace="55f82333-1fbd-4245-8a2d-3865f6ba95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0af6b3-a15e-4d72-a6c6-38b9491dab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328aa94-f52b-4bd6-9863-ccee34cf9f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f82333-1fbd-4245-8a2d-3865f6ba959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452da1b-ebe0-486a-95f6-c966a3ec0177}" ma:internalName="TaxCatchAll" ma:showField="CatchAllData" ma:web="55f82333-1fbd-4245-8a2d-3865f6ba95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60af6b3-a15e-4d72-a6c6-38b9491dab29">
      <Terms xmlns="http://schemas.microsoft.com/office/infopath/2007/PartnerControls"/>
    </lcf76f155ced4ddcb4097134ff3c332f>
    <TaxCatchAll xmlns="55f82333-1fbd-4245-8a2d-3865f6ba959c" xsi:nil="true"/>
  </documentManagement>
</p:properties>
</file>

<file path=customXml/itemProps1.xml><?xml version="1.0" encoding="utf-8"?>
<ds:datastoreItem xmlns:ds="http://schemas.openxmlformats.org/officeDocument/2006/customXml" ds:itemID="{884D3B8B-D942-4EC0-888D-A188993DC629}"/>
</file>

<file path=customXml/itemProps2.xml><?xml version="1.0" encoding="utf-8"?>
<ds:datastoreItem xmlns:ds="http://schemas.openxmlformats.org/officeDocument/2006/customXml" ds:itemID="{02A0E403-6961-423F-964B-866853D4F97C}"/>
</file>

<file path=customXml/itemProps3.xml><?xml version="1.0" encoding="utf-8"?>
<ds:datastoreItem xmlns:ds="http://schemas.openxmlformats.org/officeDocument/2006/customXml" ds:itemID="{C504EFA2-04A5-4B6A-AA8D-C7AD96D47BF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pctech</dc:creator>
  <dcterms:created xsi:type="dcterms:W3CDTF">2011-09-26T18:53:06Z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0x01010079F52B5B64623141806E05C2FE7A85F6</vt:lpwstr>
  </property>
</Properties>
</file>