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gif" ContentType="image/gi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4"/>
  </p:notesMasterIdLst>
  <p:handoutMasterIdLst>
    <p:handoutMasterId r:id="rId25"/>
  </p:handoutMasterIdLst>
  <p:sldIdLst>
    <p:sldId id="256" r:id="rId3"/>
    <p:sldId id="257" r:id="rId4"/>
    <p:sldId id="258" r:id="rId5"/>
    <p:sldId id="270" r:id="rId6"/>
    <p:sldId id="274" r:id="rId7"/>
    <p:sldId id="259" r:id="rId8"/>
    <p:sldId id="260" r:id="rId9"/>
    <p:sldId id="261" r:id="rId10"/>
    <p:sldId id="262" r:id="rId11"/>
    <p:sldId id="263" r:id="rId12"/>
    <p:sldId id="265" r:id="rId13"/>
    <p:sldId id="272" r:id="rId14"/>
    <p:sldId id="266" r:id="rId15"/>
    <p:sldId id="276" r:id="rId16"/>
    <p:sldId id="273" r:id="rId17"/>
    <p:sldId id="269" r:id="rId18"/>
    <p:sldId id="271" r:id="rId19"/>
    <p:sldId id="275" r:id="rId20"/>
    <p:sldId id="278" r:id="rId21"/>
    <p:sldId id="267" r:id="rId22"/>
    <p:sldId id="268" r:id="rId2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3448" autoAdjust="0"/>
  </p:normalViewPr>
  <p:slideViewPr>
    <p:cSldViewPr>
      <p:cViewPr varScale="1">
        <p:scale>
          <a:sx n="60" d="100"/>
          <a:sy n="60" d="100"/>
        </p:scale>
        <p:origin x="927" y="36"/>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4AA43A-3F76-4A13-9CD6-36134EB429E3}" type="datetimeFigureOut">
              <a:rPr lang="en-US"/>
              <a:t>11/20/2017</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674A4F-2B7A-4ECB-A400-260B2FFC03C1}" type="datetimeFigureOut">
              <a:rPr lang="en-US"/>
              <a:t>11/20/2017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ytimes.com/2013/01/29/opinion/when-jim-crow-drank-coke.html?smid=fb-shar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by introducing the overall topic for discussion, and follow it up with a quote that gets students relaxed, but also is engaging and relevant. This should get students Intrigued, and not be too sophisticated.</a:t>
            </a:r>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3029539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Ask students the following: </a:t>
            </a:r>
          </a:p>
          <a:p>
            <a:pPr marL="685800" lvl="1" indent="-228600">
              <a:buAutoNum type="alphaLcPeriod"/>
            </a:pPr>
            <a:r>
              <a:rPr lang="en-US" dirty="0"/>
              <a:t>“What Social Problems surround this cultural object?” </a:t>
            </a:r>
          </a:p>
          <a:p>
            <a:pPr marL="685800" lvl="1" indent="-228600">
              <a:buAutoNum type="alphaLcPeriod"/>
            </a:pPr>
            <a:r>
              <a:rPr lang="en-US" dirty="0"/>
              <a:t>Students may present their own knowledge of social problems that surround its production. If that doesn’t happen, </a:t>
            </a:r>
            <a:r>
              <a:rPr lang="en-US" b="1" dirty="0"/>
              <a:t>[Reveal Right Image] </a:t>
            </a:r>
            <a:r>
              <a:rPr lang="en-US" dirty="0"/>
              <a:t>first.</a:t>
            </a:r>
          </a:p>
          <a:p>
            <a:pPr marL="685800" lvl="1" indent="-228600">
              <a:buAutoNum type="alphaLcPeriod"/>
            </a:pPr>
            <a:endParaRPr lang="en-US" dirty="0"/>
          </a:p>
          <a:p>
            <a:pPr marL="228600" indent="-228600">
              <a:buAutoNum type="arabicPeriod"/>
            </a:pPr>
            <a:r>
              <a:rPr lang="en-US" dirty="0"/>
              <a:t>“Does anyone recognize the image? Does anyone know what this image is depicting?” Again, it’s not important if student’s do not recognize the social problem. Quickly go on to describe the issue between Indian Farmers and the Coca-Cola company. </a:t>
            </a:r>
          </a:p>
          <a:p>
            <a:pPr marL="685800" lvl="1" indent="-228600">
              <a:buAutoNum type="alphaLcPeriod"/>
            </a:pPr>
            <a:r>
              <a:rPr lang="en-US" dirty="0"/>
              <a:t>“The image is depicting the conflict between India’s local farmers and the Coca-Cola Company. Farmers in Rajasthan, India were struggling against severe drought, and lower aquifer levels to maintain their crops. The issue revolved around a Coca-Cola factory (Lazaro 2008), which began to quickly decrease the level at which aquifers and local well water replenished. In some interviews conducted by PBS News Hour, one local farmer had the following to say: </a:t>
            </a:r>
          </a:p>
          <a:p>
            <a:pPr marL="457200" lvl="1" indent="0">
              <a:buNone/>
            </a:pPr>
            <a:r>
              <a:rPr lang="en-US" dirty="0"/>
              <a:t>“Before [the Coca-Cola factory], the water level was descending by about one foot per year. Now it’s 10 feet every year. We have a 3.5-horsepower motor. We cannot cope. They [Coca-Cola Company] have a 50-horsepower pump.” Officially, the Coca-Cola factory uses nearly 900,000 Liters (237,754 Gallons) of water, to both create the product, and clean machinery and bottles (Lazaro 2016). This issue was covered by PBS in 2008, and nearly 8 years later, the plant was finally closed down amid growing protests and pressure from NGOs to decrease the pressure to survive and cope with the decreasing availability of water (Daigle 2016). </a:t>
            </a:r>
          </a:p>
          <a:p>
            <a:pPr marL="457200" lvl="1" indent="0">
              <a:buNone/>
            </a:pPr>
            <a:endParaRPr lang="en-US" dirty="0"/>
          </a:p>
          <a:p>
            <a:pPr marL="228600" indent="-228600">
              <a:buAutoNum type="arabicPeriod"/>
            </a:pPr>
            <a:r>
              <a:rPr lang="en-US" b="1" dirty="0"/>
              <a:t>[Reveal Left Image]: </a:t>
            </a:r>
            <a:r>
              <a:rPr lang="en-US" dirty="0"/>
              <a:t>“Does anyone know what social problem surrounds this image?” Again, immediately follow-up with a description of the social problem if students don’t respond. </a:t>
            </a:r>
          </a:p>
          <a:p>
            <a:pPr marL="685800" lvl="1" indent="-228600">
              <a:buAutoNum type="alphaLcPeriod"/>
            </a:pPr>
            <a:r>
              <a:rPr lang="en-US" dirty="0"/>
              <a:t>“What should stick-out to you in this image is the bottom, left-most portion of this map </a:t>
            </a:r>
            <a:r>
              <a:rPr lang="en-US" b="1" dirty="0"/>
              <a:t>[Point to Crimea]</a:t>
            </a:r>
            <a:r>
              <a:rPr lang="en-US" dirty="0"/>
              <a:t>. The Coca-Cola company initially published the same map on social media, </a:t>
            </a:r>
            <a:r>
              <a:rPr lang="en-US" i="1" dirty="0"/>
              <a:t>sans </a:t>
            </a:r>
            <a:r>
              <a:rPr lang="en-US" i="0" dirty="0"/>
              <a:t>Crimea, and in response to Russian citizens’ outcry, added not only Crimea, but also the Kuril Islands and Kaliningrad (which were previously left out as well). The U.S Embassy in the Ukraine responded by condemning Coca-Cola’s actions and reiterating that the U.S. does not support the “illegal occupation” of Russia in Crimea.” (</a:t>
            </a:r>
            <a:r>
              <a:rPr lang="en-US" i="0" dirty="0" err="1"/>
              <a:t>Makortoff</a:t>
            </a:r>
            <a:r>
              <a:rPr lang="en-US" i="0" dirty="0"/>
              <a:t> 2016)</a:t>
            </a:r>
          </a:p>
          <a:p>
            <a:pPr marL="685800" lvl="1" indent="-228600">
              <a:buAutoNum type="alphaLcPeriod"/>
            </a:pPr>
            <a:r>
              <a:rPr lang="en-US" i="0" dirty="0"/>
              <a:t>“Why does Coca-Cola’s map mean so much politically?”</a:t>
            </a:r>
          </a:p>
          <a:p>
            <a:pPr marL="685800" lvl="1" indent="-228600">
              <a:buAutoNum type="alphaLcPeriod"/>
            </a:pPr>
            <a:r>
              <a:rPr lang="en-US" i="0" dirty="0"/>
              <a:t>Guide students to see the connection between shared beliefs, symbols and values, and the company’s seeming acknowledgement of a politically contentious issue. </a:t>
            </a:r>
          </a:p>
          <a:p>
            <a:pPr marL="685800" lvl="1" indent="-228600">
              <a:buAutoNum type="alphaLcPeriod"/>
            </a:pPr>
            <a:r>
              <a:rPr lang="en-US" b="1" i="0" dirty="0"/>
              <a:t>[Reveal Center Image]: </a:t>
            </a:r>
            <a:r>
              <a:rPr lang="en-US" i="0" dirty="0"/>
              <a:t>“This image is a Facebook post by a Ukrainian reacting to Coca-Cola’s seeming support of the Russian annexation of Crimea. The Image says on the right: “</a:t>
            </a:r>
            <a:r>
              <a:rPr lang="en-US" dirty="0"/>
              <a:t>Betrayal is coming” – with ‘Betrayal’ written alongside the semi. And this is sociologically interesting here, because we can begin to see the transformation of this cultural  object- a can/bottle of Coca-Cola – here presented as a cultural symbol of betrayal, and oppression. This transformation reflects another important element of culture – that it is malleable not just in its form, like we’ve discussed with drag at the beginning, or it’s use like in food, or even in how it’s packaged and sold – but that it also </a:t>
            </a:r>
            <a:r>
              <a:rPr lang="en-US" i="1" u="sng" dirty="0"/>
              <a:t>changes over time</a:t>
            </a:r>
            <a:r>
              <a:rPr lang="en-US" dirty="0"/>
              <a:t>”</a:t>
            </a:r>
          </a:p>
          <a:p>
            <a:pPr marL="685800" lvl="1" indent="-228600">
              <a:buAutoNum type="alphaLcPeriod"/>
            </a:pPr>
            <a:endParaRPr lang="en-US" dirty="0"/>
          </a:p>
          <a:p>
            <a:pPr marL="0" indent="0">
              <a:buNone/>
            </a:pPr>
            <a:r>
              <a:rPr lang="en-US" b="1" u="sng" dirty="0"/>
              <a:t>Citations: </a:t>
            </a:r>
          </a:p>
          <a:p>
            <a:pPr marL="0" indent="0">
              <a:buNone/>
            </a:pPr>
            <a:r>
              <a:rPr lang="en-US" dirty="0"/>
              <a:t>Daigle, Katy. 2016. “Coke suspends bottling at plant at center of water dispute.” </a:t>
            </a:r>
            <a:r>
              <a:rPr lang="en-US" i="1" dirty="0"/>
              <a:t>The Seattle Times</a:t>
            </a:r>
            <a:r>
              <a:rPr lang="en-US" dirty="0"/>
              <a:t>. Retrieved November 15, 2017 (https://www.seattletimes.com/business/coke-suspends-bottling-at-plant-at-center-of-water-dispute/). </a:t>
            </a:r>
          </a:p>
          <a:p>
            <a:pPr marL="0" indent="0">
              <a:buNone/>
            </a:pPr>
            <a:endParaRPr lang="en-US" dirty="0"/>
          </a:p>
          <a:p>
            <a:pPr marL="0" indent="0">
              <a:buNone/>
            </a:pPr>
            <a:r>
              <a:rPr lang="en-US" dirty="0"/>
              <a:t>Lazaro, Fred De Sam. 2008. “Indian Farmers, Coca-Cola Vie for Scarce Water Supply.” </a:t>
            </a:r>
            <a:r>
              <a:rPr lang="en-US" i="1" dirty="0"/>
              <a:t>PBS</a:t>
            </a:r>
            <a:r>
              <a:rPr lang="en-US" dirty="0"/>
              <a:t>. Retrieved November 14, 2017 (https://www.pbs.org/newshour/show/indian-farmers-coca-cola-vie-for-scarce-water-supply). </a:t>
            </a:r>
          </a:p>
          <a:p>
            <a:pPr marL="0" indent="0">
              <a:buNone/>
            </a:pPr>
            <a:endParaRPr lang="en-US" b="1" u="sng" dirty="0"/>
          </a:p>
          <a:p>
            <a:pPr marL="0" indent="0">
              <a:buNone/>
            </a:pPr>
            <a:r>
              <a:rPr lang="en-US" dirty="0" err="1"/>
              <a:t>Makortoff</a:t>
            </a:r>
            <a:r>
              <a:rPr lang="en-US" dirty="0"/>
              <a:t>, </a:t>
            </a:r>
            <a:r>
              <a:rPr lang="en-US" dirty="0" err="1"/>
              <a:t>Kalyeena</a:t>
            </a:r>
            <a:r>
              <a:rPr lang="en-US" dirty="0"/>
              <a:t>. 2016. “Coca-Cola, Google enter Ukraine-Russia minefield.” </a:t>
            </a:r>
            <a:r>
              <a:rPr lang="en-US" i="1" dirty="0"/>
              <a:t>CNBC</a:t>
            </a:r>
            <a:r>
              <a:rPr lang="en-US" dirty="0"/>
              <a:t>. Retrieved November 15, 2017 (https://www.cnbc.com/2016/01/06/coca-cola-angers-ukraine-russia-over-crimea-map-blunder.html).</a:t>
            </a:r>
            <a:endParaRPr lang="en-US" b="1" u="sng" dirty="0"/>
          </a:p>
          <a:p>
            <a:pPr marL="0" indent="0">
              <a:buNone/>
            </a:pPr>
            <a:r>
              <a:rPr lang="en-US" b="1" u="sng" dirty="0"/>
              <a:t>Image Sources: </a:t>
            </a:r>
          </a:p>
          <a:p>
            <a:pPr marL="0" indent="0">
              <a:buNone/>
            </a:pPr>
            <a:r>
              <a:rPr lang="en-US" dirty="0"/>
              <a:t>	http://killercoke.org/crimes_india.php</a:t>
            </a:r>
          </a:p>
          <a:p>
            <a:pPr marL="0" indent="0">
              <a:buNone/>
            </a:pPr>
            <a:r>
              <a:rPr lang="en-US" dirty="0"/>
              <a:t>	http://www.bbc.com/news/world-europe-35245282</a:t>
            </a:r>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367646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slide focuses on exploring how culture </a:t>
            </a:r>
            <a:r>
              <a:rPr lang="en-US" i="1" dirty="0"/>
              <a:t>changes over time</a:t>
            </a:r>
            <a:r>
              <a:rPr lang="en-US" dirty="0"/>
              <a:t>. </a:t>
            </a:r>
            <a:r>
              <a:rPr lang="en-US" b="1" dirty="0"/>
              <a:t>[Reveal First Question] </a:t>
            </a:r>
            <a:r>
              <a:rPr lang="en-US" dirty="0"/>
              <a:t>- Begin by asking students the following: </a:t>
            </a:r>
          </a:p>
          <a:p>
            <a:pPr marL="685800" lvl="1" indent="-228600">
              <a:buAutoNum type="alphaLcPeriod"/>
            </a:pPr>
            <a:r>
              <a:rPr lang="en-US" dirty="0"/>
              <a:t>“Does anyone know anything about the history of Coca-Cola?” Students might bring up the more well-known fact that Coca-Cola once included Cocaine, or that there have been many versions of Coca-Cola (New Coke, which is posthumously called Coke II after a second failed campaign in 1992), or that it was first packaged in glass bottles and not cans or plastic battles. In fact, the first aluminum can was produced in 1960, and the first plastic (PET) bottle was produced in 1978. (Staff 2015) Students should provide a diverse set of responses that you can build on. If not encourage students to think about major industrial changes between the first Coca-Cola drink in 1886, and today. “Were plastic bottles in use in 1886?” or “How were drinks mostly stored in the Early 20</a:t>
            </a:r>
            <a:r>
              <a:rPr lang="en-US" baseline="30000" dirty="0"/>
              <a:t>th</a:t>
            </a:r>
            <a:r>
              <a:rPr lang="en-US" dirty="0"/>
              <a:t> century?” should help you lead students to identify historical changes in its packaging. This should be fairly obvious to students after discussion from Slide 9, about how Coca-Cola is bought and sold. </a:t>
            </a:r>
          </a:p>
          <a:p>
            <a:pPr marL="457200" lvl="1" indent="0">
              <a:buNone/>
            </a:pPr>
            <a:endParaRPr lang="en-US" dirty="0"/>
          </a:p>
          <a:p>
            <a:pPr marL="228600" indent="-228600">
              <a:buAutoNum type="arabicPeriod"/>
            </a:pPr>
            <a:r>
              <a:rPr lang="en-US" dirty="0"/>
              <a:t>Describe for students how Coca-Cola did originally contain Cocaine: </a:t>
            </a:r>
          </a:p>
          <a:p>
            <a:pPr marL="457200" lvl="1" indent="0">
              <a:buNone/>
            </a:pPr>
            <a:r>
              <a:rPr lang="en-US" dirty="0"/>
              <a:t>“Coca-Cola products did indeed contain cocaine in the original formula. The other main ingredient was actually wine. When cocaine is introduced with wine, the alcohol and cocaine combine in the body to produce </a:t>
            </a:r>
            <a:r>
              <a:rPr lang="en-US" dirty="0" err="1"/>
              <a:t>cocaethylene</a:t>
            </a:r>
            <a:r>
              <a:rPr lang="en-US" dirty="0"/>
              <a:t>, which like cocaine produces euphoria. Interestingly, early marketing efforts depicted Coca-Cola as a “temperance” drink- “a cure for all nervous afflictions.” (Hamblin 2013) It wasn’t until early prohibition efforts that the wine was removed and replaced with sugar syrup. Cocaine as an ingredient did become an issue later, but not simple because of cocaine’s psychoactive effects. This is a passage from an Atlantic article about Coca-Cola: </a:t>
            </a:r>
          </a:p>
          <a:p>
            <a:r>
              <a:rPr lang="en-US" dirty="0"/>
              <a:t>	“…</a:t>
            </a:r>
            <a:r>
              <a:rPr lang="en-US" sz="1200" kern="1200" dirty="0">
                <a:solidFill>
                  <a:schemeClr val="tx1"/>
                </a:solidFill>
                <a:effectLst/>
                <a:latin typeface="+mn-lt"/>
                <a:ea typeface="+mn-ea"/>
                <a:cs typeface="+mn-cs"/>
              </a:rPr>
              <a:t>as Grace Elizabeth Hale recounted recently in the </a:t>
            </a:r>
            <a:r>
              <a:rPr lang="en-US" sz="1200" b="0" u="none" strike="noStrike" kern="1200" dirty="0" err="1">
                <a:solidFill>
                  <a:schemeClr val="tx1"/>
                </a:solidFill>
                <a:effectLst/>
                <a:latin typeface="+mn-lt"/>
                <a:ea typeface="+mn-ea"/>
                <a:cs typeface="+mn-cs"/>
                <a:hlinkClick r:id="rId3"/>
              </a:rPr>
              <a:t>The</a:t>
            </a:r>
            <a:r>
              <a:rPr lang="en-US" sz="1200" b="0" u="none" strike="noStrike" kern="1200" dirty="0">
                <a:solidFill>
                  <a:schemeClr val="tx1"/>
                </a:solidFill>
                <a:effectLst/>
                <a:latin typeface="+mn-lt"/>
                <a:ea typeface="+mn-ea"/>
                <a:cs typeface="+mn-cs"/>
                <a:hlinkClick r:id="rId3"/>
              </a:rPr>
              <a:t> New York Times</a:t>
            </a:r>
            <a:r>
              <a:rPr lang="en-US" sz="1200" kern="1200" dirty="0">
                <a:solidFill>
                  <a:schemeClr val="tx1"/>
                </a:solidFill>
                <a:effectLst/>
                <a:latin typeface="+mn-lt"/>
                <a:ea typeface="+mn-ea"/>
                <a:cs typeface="+mn-cs"/>
              </a:rPr>
              <a:t>, Coca-Cola "quickly caught on as an 'intellectual beverage' among well-off 	whites." But when the company started selling it in bottles in 1899, minorities who couldn't get into the segregated soda fountains suddenly had 	access to it. Hale explains: Anyone with a nickel, black or white, could now drink the cocaine-infused beverage. Middle-class whites worried that soft 	drinks were contributing to what they saw as exploding cocaine use among African-Americans. Southern newspapers reported that "negro cocaine 	fiends" were raping white women, the police powerless to stop them. By 1903, [then-manager of Coca-Cola Asa Griggs] Candler had bowed to white 	fears (and a wave of anti-narcotics legislation), removing the cocaine and adding more sugar and caffeine.” (Hamblin 2013) It should be clear from 	the passage that Race also played an important part in the material (by material we really mean, the very real physical) transformation of this 	cultural object.” </a:t>
            </a:r>
          </a:p>
          <a:p>
            <a:endParaRPr lang="en-US" dirty="0"/>
          </a:p>
          <a:p>
            <a:pPr marL="0" indent="0">
              <a:buNone/>
            </a:pPr>
            <a:r>
              <a:rPr lang="en-US" dirty="0"/>
              <a:t>3.    </a:t>
            </a:r>
            <a:r>
              <a:rPr lang="en-US" b="1" dirty="0"/>
              <a:t>[Reveal Image]: </a:t>
            </a:r>
            <a:r>
              <a:rPr lang="en-US" dirty="0"/>
              <a:t>Briefly describe what the timeline is illustrating– Coca-Cola’s first sale in 1886, when cocaine was finally removed, etc. You may want 	to discuss the various changes in marketing campaigns (Coke II, Coke Life, Share a Coke campaign, etc.). The key point again should be emphasized: </a:t>
            </a:r>
          </a:p>
          <a:p>
            <a:pPr marL="457200" lvl="1" indent="0">
              <a:buNone/>
            </a:pPr>
            <a:r>
              <a:rPr lang="en-US" dirty="0"/>
              <a:t>“Several components of the same object have changed over time, and they are all grounded in culture- Whether it is temperance movements spurring the removal of wine from the original Coca-Cola recipe, or white-middleclass fears driving the removal of cocaine because of its increasing availability to minority groups, or even technological innovations which allowed Coca-Cola to be sold in plastic bottles and aluminum cans – each change is rooted in cultural values and cultural beliefs that have very real effects on the object we see today.” </a:t>
            </a:r>
          </a:p>
          <a:p>
            <a:pPr marL="457200" lvl="1" indent="0">
              <a:buNone/>
            </a:pPr>
            <a:endParaRPr lang="en-US" dirty="0"/>
          </a:p>
          <a:p>
            <a:pPr marL="0" indent="0">
              <a:buNone/>
            </a:pPr>
            <a:r>
              <a:rPr lang="en-US" dirty="0"/>
              <a:t>4.    </a:t>
            </a:r>
            <a:r>
              <a:rPr lang="en-US" b="1" dirty="0"/>
              <a:t>[Reveal Second Question]: </a:t>
            </a:r>
          </a:p>
          <a:p>
            <a:pPr marL="685800" lvl="1" indent="-228600">
              <a:buAutoNum type="alphaLcPeriod"/>
            </a:pPr>
            <a:r>
              <a:rPr lang="en-US" dirty="0"/>
              <a:t>“What is the future of this object?” If students are not forthcoming with responses, then immediately move on to highlight two important arenas in the future:</a:t>
            </a:r>
          </a:p>
          <a:p>
            <a:pPr marL="1143000" lvl="2" indent="-228600">
              <a:buAutoNum type="arabicPeriod"/>
            </a:pPr>
            <a:r>
              <a:rPr lang="en-US" dirty="0"/>
              <a:t>Sugar use is an important area of concern. You may want to refer back to  Slide 9 (Left Image) to reiterate the high concentration of sugar in a 330mL can. At 35 grams, this already exceeds the World Health Organization’s nutrition guidelines which recommends limiting consumption to 25 grams per day, to avoid heart disease, diabetes, obesity and tooth decay. (WHO 2015) Could the future of Coca-Cola include the removal of sugar from its recipe?</a:t>
            </a:r>
          </a:p>
          <a:p>
            <a:pPr marL="1143000" lvl="2" indent="-228600">
              <a:buAutoNum type="arabicPeriod"/>
            </a:pPr>
            <a:r>
              <a:rPr lang="en-US" dirty="0"/>
              <a:t>New York state initiated a Sugary Drinks Portion Cap Rule which limited the sale of sugary drink portions to no larger than 16 ounces. This proposal was ultimately rejected by New York’s highest court, but could similar legislation be the way of the future? (</a:t>
            </a:r>
            <a:r>
              <a:rPr lang="en-US" dirty="0" err="1"/>
              <a:t>Grynbaum</a:t>
            </a:r>
            <a:r>
              <a:rPr lang="en-US" dirty="0"/>
              <a:t> 2014) </a:t>
            </a:r>
          </a:p>
          <a:p>
            <a:pPr marL="228600" indent="-228600">
              <a:buAutoNum type="arabicPeriod"/>
            </a:pPr>
            <a:endParaRPr lang="en-US" dirty="0"/>
          </a:p>
          <a:p>
            <a:pPr marL="228600" indent="-228600">
              <a:buAutoNum type="arabicPeriod"/>
            </a:pPr>
            <a:endParaRPr lang="en-US" dirty="0"/>
          </a:p>
          <a:p>
            <a:pPr marL="0" indent="0">
              <a:buNone/>
            </a:pPr>
            <a:r>
              <a:rPr lang="en-US" b="1" u="sng" dirty="0"/>
              <a:t>Citations: </a:t>
            </a:r>
          </a:p>
          <a:p>
            <a:pPr marL="0" indent="0">
              <a:buNone/>
            </a:pPr>
            <a:r>
              <a:rPr lang="en-US" dirty="0" err="1"/>
              <a:t>Grynbaum</a:t>
            </a:r>
            <a:r>
              <a:rPr lang="en-US" dirty="0"/>
              <a:t>, Michael M. 2014. “New York’s Ban on Big Sodas Is Rejected by Final Court.” </a:t>
            </a:r>
            <a:r>
              <a:rPr lang="en-US" i="1" dirty="0"/>
              <a:t>The New York Times</a:t>
            </a:r>
            <a:r>
              <a:rPr lang="en-US" dirty="0"/>
              <a:t>. Retrieved November 15, 2017 (https://www.nytimes.com/2014/06/27/nyregion/city-loses-final-appeal-on-limiting-sales-of-large-sodas.html). </a:t>
            </a:r>
          </a:p>
          <a:p>
            <a:pPr marL="0" indent="0">
              <a:buNone/>
            </a:pPr>
            <a:endParaRPr lang="en-US" b="1" u="sng" dirty="0"/>
          </a:p>
          <a:p>
            <a:pPr marL="0" indent="0">
              <a:buNone/>
            </a:pPr>
            <a:r>
              <a:rPr lang="en-US" dirty="0"/>
              <a:t>Hamblin, James. 2013. “Why We Took Cocaine Out of Soda.” </a:t>
            </a:r>
            <a:r>
              <a:rPr lang="en-US" i="1" dirty="0"/>
              <a:t>The Atlantic</a:t>
            </a:r>
            <a:r>
              <a:rPr lang="en-US" dirty="0"/>
              <a:t>. Retrieved November 15, 2017 (https://www.theatlantic.com/health/archive/2013/01/why-we-took-cocaine-out-of-soda/272694/). </a:t>
            </a:r>
          </a:p>
          <a:p>
            <a:pPr marL="0" indent="0">
              <a:buNone/>
            </a:pPr>
            <a:endParaRPr lang="en-US" dirty="0"/>
          </a:p>
          <a:p>
            <a:pPr marL="0" indent="0">
              <a:buNone/>
            </a:pPr>
            <a:r>
              <a:rPr lang="en-US" dirty="0" err="1"/>
              <a:t>Jaslow</a:t>
            </a:r>
            <a:r>
              <a:rPr lang="en-US" dirty="0"/>
              <a:t>, Ryan. 2014. “World Health Organization lowers sugar intake recommendations.” </a:t>
            </a:r>
            <a:r>
              <a:rPr lang="en-US" i="1" dirty="0"/>
              <a:t>CBS News</a:t>
            </a:r>
            <a:r>
              <a:rPr lang="en-US" dirty="0"/>
              <a:t>. Retrieved November 15, 2017 (https://www.cbsnews.com/news/world-health-organization-lowers-sugar-intake-recommendations/). </a:t>
            </a:r>
          </a:p>
          <a:p>
            <a:pPr marL="0" indent="0">
              <a:buNone/>
            </a:pPr>
            <a:endParaRPr lang="en-US" dirty="0"/>
          </a:p>
          <a:p>
            <a:pPr marL="0" indent="0">
              <a:buNone/>
            </a:pPr>
            <a:r>
              <a:rPr lang="en-US" dirty="0"/>
              <a:t>Staff, Journey. 2015. “Contour bottle history.” </a:t>
            </a:r>
            <a:r>
              <a:rPr lang="en-US" i="1" dirty="0"/>
              <a:t>Contour Bottle History | Coca-Cola GB</a:t>
            </a:r>
            <a:r>
              <a:rPr lang="en-US" dirty="0"/>
              <a:t>. Retrieved November 15, 2017 (http://www.coca-cola.co.uk/stories/contour-bottle-history). </a:t>
            </a:r>
          </a:p>
          <a:p>
            <a:pPr marL="0" indent="0">
              <a:buNone/>
            </a:pPr>
            <a:endParaRPr lang="en-US" dirty="0"/>
          </a:p>
          <a:p>
            <a:pPr marL="0" indent="0">
              <a:buNone/>
            </a:pPr>
            <a:r>
              <a:rPr lang="en-US" dirty="0"/>
              <a:t>WHO. 2015. “WHO guideline : sugar consumption recommendation.” </a:t>
            </a:r>
            <a:r>
              <a:rPr lang="en-US" i="1" dirty="0"/>
              <a:t>World Health Organization</a:t>
            </a:r>
            <a:r>
              <a:rPr lang="en-US" dirty="0"/>
              <a:t>. Retrieved November 15, 2017 (http://www.who.int/mediacentre/news/releases/2015/sugar-guideline/en/). </a:t>
            </a:r>
          </a:p>
          <a:p>
            <a:pPr marL="0" indent="0">
              <a:buNone/>
            </a:pPr>
            <a:endParaRPr lang="en-US" dirty="0"/>
          </a:p>
          <a:p>
            <a:pPr marL="0" indent="0">
              <a:buNone/>
            </a:pPr>
            <a:r>
              <a:rPr lang="en-US" b="1" u="sng" dirty="0"/>
              <a:t>Image Source: </a:t>
            </a:r>
          </a:p>
          <a:p>
            <a:pPr marL="0" indent="0">
              <a:buNone/>
            </a:pPr>
            <a:r>
              <a:rPr lang="en-US" dirty="0"/>
              <a:t>	https://www.pinterest.com/pin/277252920786756272/</a:t>
            </a:r>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981026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Close the activity with some concluding remarks: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[Reveal First Line] </a:t>
            </a:r>
            <a:r>
              <a:rPr lang="en-US" dirty="0"/>
              <a:t>Culture is at first glance a deceivingly obvious concept. But by taking some time to focus and reflect on a single object, a </a:t>
            </a:r>
            <a:r>
              <a:rPr lang="en-US" dirty="0" err="1"/>
              <a:t>coca-cola</a:t>
            </a:r>
            <a:r>
              <a:rPr lang="en-US" dirty="0"/>
              <a:t> bottle/can, we’ve discovered that it’s actually a fairly complicated concept. Remember that we started by looking at drag as a sort-of conflation of ideal and real culture, and that we would be pulling the concept down to the real, and everyday. We did this by narrowing our vision to a single object – a </a:t>
            </a:r>
            <a:r>
              <a:rPr lang="en-US" dirty="0" err="1"/>
              <a:t>coca-cola</a:t>
            </a:r>
            <a:r>
              <a:rPr lang="en-US" dirty="0"/>
              <a:t> bottle/can. We explored how in the same language, with the same object, there are different names for it, and that those names are bound to </a:t>
            </a:r>
            <a:r>
              <a:rPr lang="en-US" b="1" u="sng" dirty="0"/>
              <a:t>places and regions</a:t>
            </a:r>
            <a:r>
              <a:rPr lang="en-US" b="0" u="none" dirty="0"/>
              <a:t>. We also applied this object to our own lives and discussed how our upbringing, habits, diets, how we’re brought-up to behave, influences how we </a:t>
            </a:r>
            <a:r>
              <a:rPr lang="en-US" b="1" u="sng" dirty="0"/>
              <a:t>use </a:t>
            </a:r>
            <a:r>
              <a:rPr lang="en-US" b="0" u="none" dirty="0"/>
              <a:t>an object. There are even some uses which are incredibly practical, but perhaps foreign to us (think here about the three food items I showed you). Then we reflected on the diversity of shape, presentation, the composition of the same </a:t>
            </a:r>
            <a:r>
              <a:rPr lang="en-US" b="0" u="none" dirty="0" err="1"/>
              <a:t>coca-cola</a:t>
            </a:r>
            <a:r>
              <a:rPr lang="en-US" b="0" u="none" dirty="0"/>
              <a:t> bottle/can and how those affect very important </a:t>
            </a:r>
            <a:r>
              <a:rPr lang="en-US" b="1" u="sng" dirty="0"/>
              <a:t>social problems </a:t>
            </a:r>
            <a:r>
              <a:rPr lang="en-US" b="0" u="none" dirty="0"/>
              <a:t>that exist today. And finally, we’ve recognized that this single everyday object is also something that changes over time. So the Take-Away here, is that the </a:t>
            </a:r>
            <a:r>
              <a:rPr lang="en-US" b="1" u="sng" dirty="0"/>
              <a:t>form </a:t>
            </a:r>
            <a:r>
              <a:rPr lang="en-US" b="0" u="none" dirty="0"/>
              <a:t>that cultural objects can take is determined by its particular History, the Place in which it exists (and thereby affects and is affected by its environment), and its Utility. “</a:t>
            </a:r>
          </a:p>
          <a:p>
            <a:pPr marL="457200" lvl="1" indent="0">
              <a:buNone/>
            </a:pPr>
            <a:endParaRPr lang="en-US" dirty="0"/>
          </a:p>
          <a:p>
            <a:pPr marL="228600" indent="-228600">
              <a:buAutoNum type="arabicPeriod"/>
            </a:pPr>
            <a:r>
              <a:rPr lang="en-US" dirty="0"/>
              <a:t>Check for Understanding: </a:t>
            </a:r>
          </a:p>
          <a:p>
            <a:pPr marL="685800" lvl="1" indent="-228600">
              <a:buAutoNum type="alphaLcPeriod"/>
            </a:pPr>
            <a:r>
              <a:rPr lang="en-US" dirty="0"/>
              <a:t>The goal here is not to initiate another long discussion of cultural objects and their histories, utilities, etc. Instead, this should serve as a springboard to check that students are transposing the previous concepts to other appropriate objects. Field the following question: </a:t>
            </a:r>
          </a:p>
          <a:p>
            <a:pPr marL="457200" lvl="1" indent="0">
              <a:buNone/>
            </a:pPr>
            <a:r>
              <a:rPr lang="en-US" dirty="0"/>
              <a:t>	</a:t>
            </a:r>
            <a:r>
              <a:rPr lang="en-US" b="1" dirty="0"/>
              <a:t>[Reveal Question] </a:t>
            </a:r>
            <a:r>
              <a:rPr lang="en-US" dirty="0"/>
              <a:t>“What other everyday objects might exist, which are just as culturally rich as a bottle/can of pop?” </a:t>
            </a:r>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a:p>
        </p:txBody>
      </p:sp>
    </p:spTree>
    <p:extLst>
      <p:ext uri="{BB962C8B-B14F-4D97-AF65-F5344CB8AC3E}">
        <p14:creationId xmlns:p14="http://schemas.microsoft.com/office/powerpoint/2010/main" val="1108088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Reiterate that the Sociological Imagination is a useful framework for viewing the world – We’ve been using it the entire class period! </a:t>
            </a:r>
          </a:p>
          <a:p>
            <a:pPr marL="457200" lvl="1" indent="0">
              <a:buNone/>
            </a:pPr>
            <a:r>
              <a:rPr lang="en-US" dirty="0"/>
              <a:t>Expand on something like the following: </a:t>
            </a:r>
          </a:p>
          <a:p>
            <a:pPr marL="457200" lvl="1" indent="0">
              <a:buNone/>
            </a:pPr>
            <a:r>
              <a:rPr lang="en-US" dirty="0"/>
              <a:t>	“We’ve already introduced the Sociological Imagination as a useful framework for understanding social processes. Consider though that what we’ve done in the previous activity is remain aware of how an object which we see as being rather mundane, and everyday, even obvious, has been deeply shaped by the “wider culture”, and as a result, our experiences with it have also been shaped. What’s more, we’ve also reflected on how the same object has a specific relationship to history, and social structure (by social structure, I mean the powerful and the less powerful, as in India, and also the political power it can carry, as in Russia and Crimea). And now we turn to how we sociologically describe and name culture.” </a:t>
            </a:r>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a:p>
        </p:txBody>
      </p:sp>
    </p:spTree>
    <p:extLst>
      <p:ext uri="{BB962C8B-B14F-4D97-AF65-F5344CB8AC3E}">
        <p14:creationId xmlns:p14="http://schemas.microsoft.com/office/powerpoint/2010/main" val="129397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following slides are fairly straightforward and should consistently link these terms back to the class activity that was just completed. This slide and those that follow can be reserved for the next class period if discussion has been rich enough to consume most or all of the current class time. </a:t>
            </a:r>
          </a:p>
          <a:p>
            <a:pPr marL="228600" indent="-228600">
              <a:buAutoNum type="arabicPeriod"/>
            </a:pPr>
            <a:endParaRPr lang="en-US" dirty="0"/>
          </a:p>
          <a:p>
            <a:pPr marL="228600" indent="-228600">
              <a:buAutoNum type="arabicPeriod"/>
            </a:pPr>
            <a:r>
              <a:rPr lang="en-US" dirty="0"/>
              <a:t>Students may have heard of ‘value judgements’ before. This is an easy way of conveying what ‘Values’ are, broadly. Value Judgements are often seen as a negative thing, and are often placed in opposition to ‘Objectivity’. In this way, values are subjective standards for what is good. This is certainly a platform for more complicated discussions, but should be constrained to specific standards (e.g. Wealth, self-sufficiency, humility, self-improvement, pride, obligations to others, aesthetics, etc.).</a:t>
            </a:r>
          </a:p>
          <a:p>
            <a:pPr marL="457200" lvl="1" indent="0">
              <a:buNone/>
            </a:pPr>
            <a:r>
              <a:rPr lang="en-US" dirty="0"/>
              <a:t>“</a:t>
            </a:r>
            <a:r>
              <a:rPr lang="en-US" b="1" dirty="0"/>
              <a:t>[Reveal Values] </a:t>
            </a:r>
            <a:r>
              <a:rPr lang="en-US" dirty="0"/>
              <a:t>Think back to our discussion of Coca-Cola in India, and how citizens organized protest against the Coca-Cola facility. The factory brought with it many jobs, and a great deal of wealth to the community. It’s evident that the people in Rajasthan valued their connection to the tradition of farming and agriculture, over wealth (and pollution).”</a:t>
            </a:r>
          </a:p>
          <a:p>
            <a:pPr marL="228600" indent="-228600">
              <a:buAutoNum type="arabicPeriod"/>
            </a:pPr>
            <a:endParaRPr lang="en-US" dirty="0"/>
          </a:p>
          <a:p>
            <a:pPr marL="228600" indent="-228600">
              <a:buAutoNum type="arabicPeriod"/>
            </a:pPr>
            <a:r>
              <a:rPr lang="en-US" b="1" dirty="0"/>
              <a:t>[Reveal Beliefs] </a:t>
            </a:r>
            <a:r>
              <a:rPr lang="en-US" dirty="0"/>
              <a:t>Beliefs are built out of </a:t>
            </a:r>
            <a:r>
              <a:rPr lang="en-US" b="1" i="1" dirty="0"/>
              <a:t>commitments</a:t>
            </a:r>
            <a:r>
              <a:rPr lang="en-US" dirty="0"/>
              <a:t> to certain values. </a:t>
            </a:r>
            <a:r>
              <a:rPr lang="en-US" dirty="0" err="1"/>
              <a:t>OpenStax</a:t>
            </a:r>
            <a:r>
              <a:rPr lang="en-US" dirty="0"/>
              <a:t> offers the example of the American Dream- that by working hard, you can lift yourself up by your bootstraps to achieve your dreams, and accumulate wealth doing so. This reflects a commitment to individualism, to wealth, and more existentially, determinism – that we are in control and responsible for ourselves.</a:t>
            </a:r>
          </a:p>
          <a:p>
            <a:pPr marL="228600" indent="-228600">
              <a:buAutoNum type="arabicPeriod"/>
            </a:pPr>
            <a:endParaRPr lang="en-US" dirty="0"/>
          </a:p>
          <a:p>
            <a:pPr marL="228600" indent="-228600">
              <a:buAutoNum type="arabicPeriod"/>
            </a:pPr>
            <a:r>
              <a:rPr lang="en-US" b="1" dirty="0"/>
              <a:t>[Reveal Social Norms] </a:t>
            </a:r>
            <a:r>
              <a:rPr lang="en-US" dirty="0"/>
              <a:t>Social Norms sustain values by encouraging particular behaviors and practices. For example, those who work in large office buildings with elevators may value privacy and personal space. As a result, it is normal for people who are waiting in an elevator to limit eye contact, face forward and avoid excessive talking/discussion. Similarly, particular communities may value collective health and attempt to normalize this by passing legislation to limit how sugar is sold (link to New York’s ‘soda ban’ introduced previously).</a:t>
            </a:r>
          </a:p>
          <a:p>
            <a:pPr marL="228600" indent="-228600">
              <a:buAutoNum type="arabicPeriod"/>
            </a:pPr>
            <a:endParaRPr lang="en-US" dirty="0"/>
          </a:p>
          <a:p>
            <a:pPr marL="228600" indent="-228600">
              <a:buAutoNum type="arabicPeriod"/>
            </a:pPr>
            <a:r>
              <a:rPr lang="en-US" b="1" dirty="0"/>
              <a:t>[Reveal Formal and Informal Norms] </a:t>
            </a:r>
            <a:r>
              <a:rPr lang="en-US" dirty="0"/>
              <a:t>Formal and Informal norms are fairly self-explanatory. You can check for student understanding by asking: </a:t>
            </a:r>
          </a:p>
          <a:p>
            <a:pPr marL="457200" lvl="1" indent="0">
              <a:buNone/>
            </a:pPr>
            <a:r>
              <a:rPr lang="en-US" dirty="0"/>
              <a:t>“Using the examples I provided earlier (the elevator and soda ban), which would count as a Formal or Informal Norm?”</a:t>
            </a:r>
          </a:p>
        </p:txBody>
      </p:sp>
      <p:sp>
        <p:nvSpPr>
          <p:cNvPr id="4" name="Slide Number Placeholder 3"/>
          <p:cNvSpPr>
            <a:spLocks noGrp="1"/>
          </p:cNvSpPr>
          <p:nvPr>
            <p:ph type="sldNum" sz="quarter" idx="10"/>
          </p:nvPr>
        </p:nvSpPr>
        <p:spPr/>
        <p:txBody>
          <a:bodyPr/>
          <a:lstStyle/>
          <a:p>
            <a:fld id="{01F2A70B-78F2-4DCF-B53B-C990D2FAFB8A}" type="slidenum">
              <a:rPr lang="en-US" smtClean="0"/>
              <a:t>14</a:t>
            </a:fld>
            <a:endParaRPr lang="en-US"/>
          </a:p>
        </p:txBody>
      </p:sp>
    </p:spTree>
    <p:extLst>
      <p:ext uri="{BB962C8B-B14F-4D97-AF65-F5344CB8AC3E}">
        <p14:creationId xmlns:p14="http://schemas.microsoft.com/office/powerpoint/2010/main" val="2140483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1. </a:t>
            </a:r>
            <a:r>
              <a:rPr lang="en-US" b="1" u="none" dirty="0"/>
              <a:t>[Reveal Culture] </a:t>
            </a:r>
            <a:r>
              <a:rPr lang="en-US" b="0" u="none" dirty="0"/>
              <a:t>“</a:t>
            </a:r>
            <a:r>
              <a:rPr lang="en-US" b="1" u="sng" dirty="0"/>
              <a:t>Culture</a:t>
            </a:r>
            <a:r>
              <a:rPr lang="en-US" dirty="0"/>
              <a:t> is the convergence of shared beliefs, values and/or practices. Culture is important to distinguish from </a:t>
            </a:r>
            <a:r>
              <a:rPr lang="en-US" b="0" i="1" u="sng" dirty="0"/>
              <a:t>Society</a:t>
            </a:r>
            <a:r>
              <a:rPr lang="en-US" dirty="0"/>
              <a:t>.</a:t>
            </a:r>
          </a:p>
          <a:p>
            <a:endParaRPr lang="en-US" dirty="0"/>
          </a:p>
          <a:p>
            <a:r>
              <a:rPr lang="en-US" b="0" u="none" dirty="0"/>
              <a:t>2. </a:t>
            </a:r>
            <a:r>
              <a:rPr lang="en-US" b="1" u="none" dirty="0"/>
              <a:t>[Reveal Society] </a:t>
            </a:r>
            <a:r>
              <a:rPr lang="en-US" b="0" u="none" dirty="0"/>
              <a:t>“</a:t>
            </a:r>
            <a:r>
              <a:rPr lang="en-US" b="1" u="sng" dirty="0"/>
              <a:t>Society</a:t>
            </a:r>
            <a:r>
              <a:rPr lang="en-US" dirty="0"/>
              <a:t> describes a community which also shares culture. It is a culture that is bound to a particular place.”</a:t>
            </a:r>
          </a:p>
          <a:p>
            <a:endParaRPr lang="en-US" dirty="0"/>
          </a:p>
          <a:p>
            <a:r>
              <a:rPr lang="en-US" b="1" dirty="0"/>
              <a:t>[Reveal Examples] </a:t>
            </a:r>
            <a:r>
              <a:rPr lang="en-US" dirty="0"/>
              <a:t>Examples:  The Valley – It can be as local as a neighborhood.</a:t>
            </a:r>
          </a:p>
          <a:p>
            <a:pPr marL="0" indent="0">
              <a:buNone/>
            </a:pPr>
            <a:r>
              <a:rPr lang="en-US" dirty="0"/>
              <a:t>                 		   The Southwest or Midwest – It can be broader to include regions (link back to the pop vs. soda map)</a:t>
            </a:r>
          </a:p>
          <a:p>
            <a:pPr marL="0" indent="0">
              <a:buNone/>
            </a:pPr>
            <a:r>
              <a:rPr lang="en-US" dirty="0"/>
              <a:t>                  		   United States – Nationally  </a:t>
            </a:r>
          </a:p>
          <a:p>
            <a:pPr marL="0" indent="0">
              <a:buNone/>
            </a:pPr>
            <a:r>
              <a:rPr lang="en-US" dirty="0"/>
              <a:t>                  		   Western Culture – Globally</a:t>
            </a:r>
          </a:p>
          <a:p>
            <a:pPr marL="0" indent="0">
              <a:buNone/>
            </a:pPr>
            <a:r>
              <a:rPr lang="en-US" dirty="0"/>
              <a:t>                   		   American Sociological Society – It can also encompass groups of professionals, trade associations, or otherwise defined collectives 		   which exhibit culture.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15</a:t>
            </a:fld>
            <a:endParaRPr lang="en-US"/>
          </a:p>
        </p:txBody>
      </p:sp>
    </p:spTree>
    <p:extLst>
      <p:ext uri="{BB962C8B-B14F-4D97-AF65-F5344CB8AC3E}">
        <p14:creationId xmlns:p14="http://schemas.microsoft.com/office/powerpoint/2010/main" val="3258567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a:t>[Reveal Material Culture] </a:t>
            </a:r>
            <a:r>
              <a:rPr lang="en-US" b="1" u="sng" dirty="0"/>
              <a:t>Material Culture</a:t>
            </a:r>
            <a:r>
              <a:rPr lang="en-US" dirty="0"/>
              <a:t>: the physical objects that belong to groups of people</a:t>
            </a:r>
          </a:p>
          <a:p>
            <a:pPr marL="685800" marR="0" lvl="1" indent="-228600" algn="l" defTabSz="914400" rtl="0" eaLnBrk="1" fontAlgn="auto" latinLnBrk="0" hangingPunct="1">
              <a:lnSpc>
                <a:spcPct val="100000"/>
              </a:lnSpc>
              <a:spcBef>
                <a:spcPts val="0"/>
              </a:spcBef>
              <a:spcAft>
                <a:spcPts val="0"/>
              </a:spcAft>
              <a:buClrTx/>
              <a:buSzTx/>
              <a:buFontTx/>
              <a:buAutoNum type="alphaLcPeriod"/>
              <a:tabLst/>
              <a:defRPr/>
            </a:pPr>
            <a:r>
              <a:rPr lang="en-US" i="1" dirty="0"/>
              <a:t>Metro/bus passes, architecture, food, automobiles, etc.</a:t>
            </a:r>
          </a:p>
          <a:p>
            <a:pPr marL="685800" marR="0" lvl="1" indent="-228600" algn="l" defTabSz="914400" rtl="0" eaLnBrk="1" fontAlgn="auto" latinLnBrk="0" hangingPunct="1">
              <a:lnSpc>
                <a:spcPct val="100000"/>
              </a:lnSpc>
              <a:spcBef>
                <a:spcPts val="0"/>
              </a:spcBef>
              <a:spcAft>
                <a:spcPts val="0"/>
              </a:spcAft>
              <a:buClrTx/>
              <a:buSzTx/>
              <a:buFontTx/>
              <a:buAutoNum type="alphaLcPeriod"/>
              <a:tabLst/>
              <a:defRPr/>
            </a:pPr>
            <a:r>
              <a:rPr lang="en-US" i="0" dirty="0"/>
              <a:t>Emphasize that our exploration of the Coca-Cola bottle/can is an example of </a:t>
            </a:r>
            <a:r>
              <a:rPr lang="en-US" b="1" i="1" dirty="0"/>
              <a:t>material </a:t>
            </a:r>
            <a:r>
              <a:rPr lang="en-US" b="0" i="0" dirty="0"/>
              <a:t>culture, as a physical object.</a:t>
            </a:r>
            <a:endParaRPr lang="en-US" i="0" dirty="0"/>
          </a:p>
          <a:p>
            <a:pPr marL="457200" lvl="1" indent="0">
              <a:buNone/>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[Reveal Non-Material Culture] </a:t>
            </a:r>
            <a:r>
              <a:rPr lang="en-US" b="1" u="sng" dirty="0"/>
              <a:t>Non-Material Culture</a:t>
            </a:r>
            <a:r>
              <a:rPr lang="en-US" dirty="0"/>
              <a:t>: ideas, attitudes, values and beliefs of a group of people. Physical objects can </a:t>
            </a:r>
            <a:r>
              <a:rPr lang="en-US" i="1" dirty="0"/>
              <a:t>symbolize non-material culture.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i="1" dirty="0"/>
              <a:t>The ideas of formal, non-formal (casual), standards for education, accepted social distances (physical) between people, etc.</a:t>
            </a:r>
            <a:endParaRPr lang="en-US" dirty="0"/>
          </a:p>
          <a:p>
            <a:pPr marL="457200" lvl="1" indent="0">
              <a:buNone/>
            </a:pPr>
            <a:r>
              <a:rPr lang="en-US" dirty="0"/>
              <a:t>b. Connect the concept of Non-Material culture to the transformation of a Coca-Cola bottle/can to symbolize imperialism/oppression that was discussed on Slide 10. </a:t>
            </a:r>
          </a:p>
          <a:p>
            <a:pPr marL="0" inden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16</a:t>
            </a:fld>
            <a:endParaRPr lang="en-US"/>
          </a:p>
        </p:txBody>
      </p:sp>
    </p:spTree>
    <p:extLst>
      <p:ext uri="{BB962C8B-B14F-4D97-AF65-F5344CB8AC3E}">
        <p14:creationId xmlns:p14="http://schemas.microsoft.com/office/powerpoint/2010/main" val="1845808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u="none" dirty="0"/>
              <a:t>[Reveal Cultural Universals</a:t>
            </a:r>
            <a:r>
              <a:rPr lang="en-US" b="0" u="none" dirty="0"/>
              <a:t>] </a:t>
            </a:r>
            <a:r>
              <a:rPr lang="en-US" b="1" u="sng" dirty="0"/>
              <a:t>Cultural Universals: </a:t>
            </a:r>
            <a:r>
              <a:rPr lang="en-US" dirty="0"/>
              <a:t>Social attributes and patterns which are common to many, or all societies.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 Some social patterns are present in many or all societies. [</a:t>
            </a:r>
            <a:r>
              <a:rPr lang="en-US" b="1" i="1" dirty="0"/>
              <a:t>Reveal Left Image</a:t>
            </a:r>
            <a:r>
              <a:rPr lang="en-US" dirty="0"/>
              <a:t>] One particularly potent example is music. Certain progressions in sound/tone are interpreted by many cultures to indicate specific basic emotional states – Happiness, Sadness, or Fear. [</a:t>
            </a:r>
            <a:r>
              <a:rPr lang="en-US" b="1" i="1" dirty="0"/>
              <a:t>Reveal Center Image</a:t>
            </a:r>
            <a:r>
              <a:rPr lang="en-US" b="0" i="0" dirty="0"/>
              <a:t>] Many cultures also have unique behaviors that recognize death socially. [</a:t>
            </a:r>
            <a:r>
              <a:rPr lang="en-US" b="1" i="1" dirty="0"/>
              <a:t>Reveal Right Image</a:t>
            </a:r>
            <a:r>
              <a:rPr lang="en-US" b="0" i="0" dirty="0"/>
              <a:t>] Many cultures also recognize a family structure. Although that family can look vastly different. For some, it’s the nuclear family, parents and children. For others, it includes extended family members such as grandparents, great grandparents, or cousins, aunts and uncles. Less typical, certain communes recognize a family unit that is comprised of members who are not biologically related. In our discussion of Coca-Cola, what is it about the object itself that might represent a cultural universal?” Encourage students to recognize that the shape of the drink remains fairly consistent, and that it’s commonly used during meals. </a:t>
            </a:r>
            <a:endParaRPr lang="en-US"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17</a:t>
            </a:fld>
            <a:endParaRPr lang="en-US"/>
          </a:p>
        </p:txBody>
      </p:sp>
    </p:spTree>
    <p:extLst>
      <p:ext uri="{BB962C8B-B14F-4D97-AF65-F5344CB8AC3E}">
        <p14:creationId xmlns:p14="http://schemas.microsoft.com/office/powerpoint/2010/main" val="2239074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u="none" dirty="0"/>
              <a:t>[Reveal Ethnocentrism] </a:t>
            </a:r>
            <a:r>
              <a:rPr lang="en-US" b="1" u="sng" dirty="0"/>
              <a:t>Ethnocentrism: </a:t>
            </a:r>
            <a:r>
              <a:rPr lang="en-US" dirty="0"/>
              <a:t>the belief and/or attitude that one’s own culture is superior to others. </a:t>
            </a:r>
          </a:p>
          <a:p>
            <a:pPr marL="457200" lvl="1" indent="0">
              <a:buNone/>
            </a:pPr>
            <a:r>
              <a:rPr lang="en-US" dirty="0"/>
              <a:t>a. Connect this concept both to the various cultural specifications that Coca-Cola modifies its drink to (e.g. sugar concentration, temperature, size, etc.) and to the debate around Pop vs. Soda (it is itself a debate about what carbonated beverages should be called based on where people are culturally located). </a:t>
            </a:r>
          </a:p>
          <a:p>
            <a:endParaRPr lang="en-US" dirty="0"/>
          </a:p>
          <a:p>
            <a:r>
              <a:rPr lang="en-US" b="0" i="0" u="none" dirty="0"/>
              <a:t>2. </a:t>
            </a:r>
            <a:r>
              <a:rPr lang="en-US" b="1" i="0" u="none" dirty="0"/>
              <a:t>[ Reveal Cultural Relativism] </a:t>
            </a:r>
            <a:r>
              <a:rPr lang="en-US" b="1" u="sng" dirty="0"/>
              <a:t>Cultural Relativism: </a:t>
            </a:r>
            <a:r>
              <a:rPr lang="en-US" dirty="0"/>
              <a:t>assessing another culture by its own standards, and limiting an ethnocentric lens.</a:t>
            </a:r>
          </a:p>
          <a:p>
            <a:r>
              <a:rPr lang="en-US" dirty="0"/>
              <a:t>	</a:t>
            </a:r>
          </a:p>
          <a:p>
            <a:r>
              <a:rPr lang="en-US" dirty="0"/>
              <a:t>             b. Connect this concept to our own investigation of Coca-Cola in India: </a:t>
            </a:r>
          </a:p>
          <a:p>
            <a:r>
              <a:rPr lang="en-US" dirty="0"/>
              <a:t>	“An ethnocentric view might be the attitude that the Coca-Cola Company is bringing a great deal of jobs and wealth to the Rajasthan region, and 	pollution is an acceptable cost to the Indian community. However, this again ignores the cultural values that the Indian community places on the 	existing tradition of farming and agriculture, and the vitality of their environment.”</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18</a:t>
            </a:fld>
            <a:endParaRPr lang="en-US"/>
          </a:p>
        </p:txBody>
      </p:sp>
    </p:spTree>
    <p:extLst>
      <p:ext uri="{BB962C8B-B14F-4D97-AF65-F5344CB8AC3E}">
        <p14:creationId xmlns:p14="http://schemas.microsoft.com/office/powerpoint/2010/main" val="3515052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u="none" dirty="0"/>
              <a:t>[Reveal Conflict Theory] </a:t>
            </a:r>
            <a:r>
              <a:rPr lang="en-US" b="1" u="sng" dirty="0"/>
              <a:t>Conflict Theory:</a:t>
            </a:r>
            <a:r>
              <a:rPr lang="en-US" dirty="0"/>
              <a:t> Cultural norms privilege certain values, ideas, attitudes, spaces and histories. </a:t>
            </a:r>
          </a:p>
          <a:p>
            <a:pPr marL="685800" lvl="1" indent="-228600">
              <a:buAutoNum type="alphaLcPeriod"/>
            </a:pPr>
            <a:r>
              <a:rPr lang="en-US" b="1" dirty="0"/>
              <a:t>[Reveal First Question] </a:t>
            </a:r>
            <a:r>
              <a:rPr lang="en-US" dirty="0"/>
              <a:t>“How might a social problem related to a can of Coca-Cola, be interpreted by a conflict theorist?” </a:t>
            </a:r>
          </a:p>
          <a:p>
            <a:pPr marL="685800" lvl="1" indent="-228600">
              <a:buAutoNum type="alphaLcPeriod"/>
            </a:pPr>
            <a:r>
              <a:rPr lang="en-US" dirty="0"/>
              <a:t>If students do not immediately connect the concepts from class, remind them of the international social problems discussed (e.g. Crimea and Ukraine; India and water).</a:t>
            </a:r>
          </a:p>
          <a:p>
            <a:pPr marL="685800" lvl="1" indent="-228600">
              <a:buAutoNum type="alphaLcPeriod"/>
            </a:pPr>
            <a:r>
              <a:rPr lang="en-US" b="0" u="none" dirty="0"/>
              <a:t>Link conflict theory to the historical transformation of Coca-Cola to exclude cocaine from its recipe: </a:t>
            </a:r>
          </a:p>
          <a:p>
            <a:pPr marL="457200" lvl="1" indent="0">
              <a:buNone/>
            </a:pPr>
            <a:r>
              <a:rPr lang="en-US" b="0" u="none" dirty="0"/>
              <a:t>“When we looked at the history of Coca-Cola, and why cocaine was removed from the original recipe, the reason for its removal was far from functional. It was deeply social. And beyond that, deeply embedded in Race and the privileging of white-middle class values and beliefs. This shouldn’t suggest that African-Americans had some oppositional stake or interest in keeping cocaine in the recipe. Rather, that power remains deeply embedded in who is able to create and establish social norms. In this case, white fears of ‘negro cocaine fiends raping white women’ and middle-class interests in ‘temperance’ (however ill-defined) were what motivated the re-construction of that everyday object. And so critically, African-Americans’ values, ideas, attitudes, etc., by virtue of this racialized group’s location in the social structure, were de-privileged by existing cultural norms.”  </a:t>
            </a:r>
          </a:p>
          <a:p>
            <a:r>
              <a:rPr lang="en-US" dirty="0"/>
              <a:t>	</a:t>
            </a:r>
          </a:p>
          <a:p>
            <a:endParaRPr lang="en-US" dirty="0"/>
          </a:p>
          <a:p>
            <a:r>
              <a:rPr lang="en-US" b="0" u="none" dirty="0"/>
              <a:t>2. </a:t>
            </a:r>
            <a:r>
              <a:rPr lang="en-US" b="1" u="none" dirty="0"/>
              <a:t>[Reveal Symbolic Interactionism] </a:t>
            </a:r>
            <a:r>
              <a:rPr lang="en-US" b="1" u="sng" dirty="0"/>
              <a:t>Symbolic Interactionism: </a:t>
            </a:r>
            <a:r>
              <a:rPr lang="en-US" dirty="0"/>
              <a:t>Objects and actions are attached to particular symbolic meanings. Communication and language are key mediums in which objects and actions are interpreted and ultimately, responded to. </a:t>
            </a:r>
          </a:p>
          <a:p>
            <a:r>
              <a:rPr lang="en-US" b="0" u="none" dirty="0"/>
              <a:t>             a. </a:t>
            </a:r>
            <a:r>
              <a:rPr lang="en-US" b="1" u="none" dirty="0"/>
              <a:t>[Reveal Second Question] </a:t>
            </a:r>
            <a:r>
              <a:rPr lang="en-US" b="0" u="none" dirty="0"/>
              <a:t>“How would meaning attached to Coca-Cola be interpreted by a Symbolic Interactionist?”</a:t>
            </a:r>
          </a:p>
          <a:p>
            <a:r>
              <a:rPr lang="en-US" b="0" u="none" dirty="0"/>
              <a:t>             b. If students are not forthcoming, encourage them to consider the Share-a-Coke advertising scheme, and how that might change the meaning of a Coke                        	in an interaction. How might we explain the Pop vs. Soda map through </a:t>
            </a:r>
          </a:p>
          <a:p>
            <a:r>
              <a:rPr lang="en-US" b="0" u="none" dirty="0"/>
              <a:t>             b. “How might we  explain the Pop vs. Soda map from a Symbolic Interactionist perspective?” </a:t>
            </a:r>
          </a:p>
          <a:p>
            <a:r>
              <a:rPr lang="en-US" b="0" u="none" dirty="0"/>
              <a:t>	Link symbolic interactionism to Pop vs. Soda.</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19</a:t>
            </a:fld>
            <a:endParaRPr lang="en-US"/>
          </a:p>
        </p:txBody>
      </p:sp>
    </p:spTree>
    <p:extLst>
      <p:ext uri="{BB962C8B-B14F-4D97-AF65-F5344CB8AC3E}">
        <p14:creationId xmlns:p14="http://schemas.microsoft.com/office/powerpoint/2010/main" val="376854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always a good idea to nestle new topics within a larger scheme, and provide students with a road map of where we’ve been, and where we’re going. If this does not suit your own teaching style, be sure to skip this slide, or delete it.</a:t>
            </a:r>
          </a:p>
          <a:p>
            <a:pPr marL="228600" indent="-228600">
              <a:buAutoNum type="arabicPeriod"/>
            </a:pPr>
            <a:r>
              <a:rPr lang="en-US" dirty="0"/>
              <a:t>For example, for my class - “Last Time in class we discussed Roles and Status, and the Presentation of Self. These concepts are critical as we move forward, and if anyone needs a refresher on key concepts and terms, be sure to revisit Chapter 4 in your textbook. We will be adjusting how we look at society by moving beyond these broader categories of our individual roles and status in society, and imagining ourselves through others, to begin building a sense of what it is that groups share which structures their social interaction, position, and sense of self. </a:t>
            </a:r>
          </a:p>
          <a:p>
            <a:pPr marL="228600" indent="-228600">
              <a:buAutoNum type="arabicPeriod"/>
            </a:pPr>
            <a:endParaRPr lang="en-US" dirty="0"/>
          </a:p>
          <a:p>
            <a:pPr marL="228600" indent="-228600">
              <a:buAutoNum type="arabicPeriod"/>
            </a:pPr>
            <a:r>
              <a:rPr lang="en-US" dirty="0"/>
              <a:t>“As we explore this topic though, keep in mind where we’re going in the next class. We’ll move beyond Culture next time, and discuss the importance and relevance of socialization, which is Chapter 5 in your textbook. Be sure to read ahead of time, and review today’s lecture before Wednesday’s class. We’ll have our third group activity on Friday. Further out, keep in mind that Exam 1 will be one week from this coming Friday.”</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3832286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Culture Assignment: </a:t>
            </a:r>
          </a:p>
          <a:p>
            <a:r>
              <a:rPr lang="en-US" b="0" u="none" dirty="0"/>
              <a:t>1. Introduce a guiding question so that students remain vigilant in thinking about the video as they watch it, and don’t simply sit-back and vegetate:</a:t>
            </a:r>
          </a:p>
          <a:p>
            <a:pPr lvl="1"/>
            <a:r>
              <a:rPr lang="en-US" b="1" u="sng" dirty="0"/>
              <a:t>Guiding Question:  </a:t>
            </a:r>
          </a:p>
          <a:p>
            <a:pPr marL="0" indent="0">
              <a:buNone/>
            </a:pPr>
            <a:r>
              <a:rPr lang="en-US" dirty="0"/>
              <a:t>          “In </a:t>
            </a:r>
            <a:r>
              <a:rPr lang="en-US" dirty="0" err="1"/>
              <a:t>Nnedi</a:t>
            </a:r>
            <a:r>
              <a:rPr lang="en-US" dirty="0"/>
              <a:t> </a:t>
            </a:r>
            <a:r>
              <a:rPr lang="en-US" dirty="0" err="1"/>
              <a:t>Okorafor’s</a:t>
            </a:r>
            <a:r>
              <a:rPr lang="en-US" dirty="0"/>
              <a:t> talk, how does </a:t>
            </a:r>
            <a:r>
              <a:rPr lang="en-US" b="1" i="1" dirty="0"/>
              <a:t>culture</a:t>
            </a:r>
            <a:r>
              <a:rPr lang="en-US" dirty="0"/>
              <a:t> influence the construction of her character’s </a:t>
            </a:r>
            <a:r>
              <a:rPr lang="en-US" u="sng" dirty="0"/>
              <a:t>behavior, experience, environment, and future</a:t>
            </a:r>
            <a:r>
              <a:rPr lang="en-US" dirty="0"/>
              <a:t>?”</a:t>
            </a:r>
          </a:p>
          <a:p>
            <a:pPr marL="0" indent="0">
              <a:buNone/>
            </a:pPr>
            <a:endParaRPr lang="en-US" dirty="0"/>
          </a:p>
          <a:p>
            <a:pPr marL="0" indent="0">
              <a:buNone/>
            </a:pPr>
            <a:r>
              <a:rPr lang="en-US" dirty="0"/>
              <a:t>The link should take you to a TED Talk video which is about 9 minutes long. Give yourself about three more minutes beyond the video’s length to go over assignment details, and provide students the opportunity to ask  clarifying questions.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20</a:t>
            </a:fld>
            <a:endParaRPr lang="en-US"/>
          </a:p>
        </p:txBody>
      </p:sp>
    </p:spTree>
    <p:extLst>
      <p:ext uri="{BB962C8B-B14F-4D97-AF65-F5344CB8AC3E}">
        <p14:creationId xmlns:p14="http://schemas.microsoft.com/office/powerpoint/2010/main" val="3232077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Reveal first: “What if an element of your own culture (</a:t>
            </a:r>
            <a:r>
              <a:rPr lang="en-US" b="1" dirty="0"/>
              <a:t>Material </a:t>
            </a:r>
            <a:r>
              <a:rPr lang="en-US" dirty="0"/>
              <a:t>or </a:t>
            </a:r>
            <a:r>
              <a:rPr lang="en-US" b="1" dirty="0"/>
              <a:t>Non-Material</a:t>
            </a:r>
            <a:r>
              <a:rPr lang="en-US" dirty="0"/>
              <a:t>) were radically changed by a new technology? How would your life be different?”</a:t>
            </a:r>
          </a:p>
          <a:p>
            <a:pPr lvl="1"/>
            <a:r>
              <a:rPr lang="en-US" dirty="0"/>
              <a:t>Reveal second: Write a fictional story which </a:t>
            </a:r>
            <a:r>
              <a:rPr lang="en-US" b="1" i="1" u="sng" dirty="0"/>
              <a:t>introduces</a:t>
            </a:r>
            <a:r>
              <a:rPr lang="en-US" dirty="0"/>
              <a:t> an answer to the above question</a:t>
            </a:r>
          </a:p>
          <a:p>
            <a:pPr lvl="1"/>
            <a:endParaRPr lang="en-US" dirty="0"/>
          </a:p>
          <a:p>
            <a:pPr lvl="1"/>
            <a:r>
              <a:rPr lang="en-US" dirty="0"/>
              <a:t>	              1-2 Pages in length, Single Spaced, Times New Roman, Size 12 font</a:t>
            </a:r>
          </a:p>
          <a:p>
            <a:pPr lvl="1"/>
            <a:endParaRPr lang="en-US" dirty="0"/>
          </a:p>
          <a:p>
            <a:pPr lvl="1"/>
            <a:r>
              <a:rPr lang="en-US" dirty="0"/>
              <a:t>Reveal third:     Clearly identify a material or non-material element of culture that is being changed.</a:t>
            </a:r>
          </a:p>
          <a:p>
            <a:pPr lvl="1"/>
            <a:endParaRPr lang="en-US" dirty="0"/>
          </a:p>
          <a:p>
            <a:pPr lvl="1"/>
            <a:r>
              <a:rPr lang="en-US" dirty="0"/>
              <a:t>	             Create a new technology (possible, impossible, or improbable) that changes the above element.</a:t>
            </a:r>
          </a:p>
          <a:p>
            <a:pPr lvl="1"/>
            <a:endParaRPr lang="en-US" dirty="0"/>
          </a:p>
          <a:p>
            <a:pPr lvl="1"/>
            <a:r>
              <a:rPr lang="en-US" dirty="0"/>
              <a:t>Reveal Fourth: Be creative and have fun with this assignment!</a:t>
            </a:r>
          </a:p>
          <a:p>
            <a:pPr lvl="1"/>
            <a:endParaRPr lang="en-US" dirty="0"/>
          </a:p>
          <a:p>
            <a:pPr lvl="1"/>
            <a:r>
              <a:rPr lang="en-US" dirty="0"/>
              <a:t>Connect back to syllabus learning objectives: For Example, in my own class - “LEARNING OBJECTIVES MET:</a:t>
            </a:r>
          </a:p>
          <a:p>
            <a:pPr lvl="2"/>
            <a:r>
              <a:rPr lang="en-US" dirty="0"/>
              <a:t>[1] Understand sociological concepts, methodologies, theories and terms.</a:t>
            </a:r>
          </a:p>
          <a:p>
            <a:pPr lvl="2"/>
            <a:r>
              <a:rPr lang="en-US" dirty="0"/>
              <a:t>[6] Apply understandings of sociological concepts through concise descriptions of sociology in action.”</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21</a:t>
            </a:fld>
            <a:endParaRPr lang="en-US"/>
          </a:p>
        </p:txBody>
      </p:sp>
    </p:spTree>
    <p:extLst>
      <p:ext uri="{BB962C8B-B14F-4D97-AF65-F5344CB8AC3E}">
        <p14:creationId xmlns:p14="http://schemas.microsoft.com/office/powerpoint/2010/main" val="279296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 again, keeping in mind of where we’re going, which is toward understanding ‘Socialization’, begin applying today’s material to two Essential Questions: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 In what way(s) does </a:t>
            </a:r>
            <a:r>
              <a:rPr lang="en-US" b="1" dirty="0"/>
              <a:t>culture</a:t>
            </a:r>
            <a:r>
              <a:rPr lang="en-US" dirty="0"/>
              <a:t> allow us to more critically understand the behavior and dynamics of </a:t>
            </a:r>
            <a:r>
              <a:rPr lang="en-US" b="1" dirty="0"/>
              <a:t>groups</a:t>
            </a:r>
            <a:r>
              <a:rPr lang="en-US" dirty="0"/>
              <a:t>?</a:t>
            </a:r>
          </a:p>
          <a:p>
            <a:r>
              <a:rPr lang="en-US" dirty="0"/>
              <a:t>            b. How does the </a:t>
            </a:r>
            <a:r>
              <a:rPr lang="en-US" i="1" u="sng" dirty="0"/>
              <a:t>Sociological Imagination </a:t>
            </a:r>
            <a:r>
              <a:rPr lang="en-US" dirty="0"/>
              <a:t>help us to better understand </a:t>
            </a:r>
            <a:r>
              <a:rPr lang="en-US" b="1" dirty="0"/>
              <a:t>culture</a:t>
            </a:r>
            <a:r>
              <a:rPr lang="en-US" dirty="0"/>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228600" indent="-228600">
              <a:buAutoNum type="arabicPeriod"/>
            </a:pPr>
            <a:r>
              <a:rPr lang="en-US" dirty="0"/>
              <a:t>“Everyone should write these down, and continue to return to these two questions throughout the week.” </a:t>
            </a:r>
          </a:p>
          <a:p>
            <a:pPr marL="228600" indent="-228600">
              <a:buAutoNum type="arabicPeriod"/>
            </a:pPr>
            <a:endParaRPr lang="en-US" dirty="0"/>
          </a:p>
          <a:p>
            <a:pPr marL="685800" lvl="1" indent="-228600">
              <a:buAutoNum type="arabicPeriod"/>
            </a:pP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84223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 let’s return to the quote that I showed you at the beginning of this class.” </a:t>
            </a:r>
          </a:p>
          <a:p>
            <a:pPr marL="228600" indent="-228600">
              <a:buAutoNum type="arabicPeriod"/>
            </a:pPr>
            <a:r>
              <a:rPr lang="en-US" dirty="0"/>
              <a:t>“Drag is there to remind culture not to take itself too seriously. All of this is illusion.” </a:t>
            </a:r>
            <a:r>
              <a:rPr lang="en-US" dirty="0" err="1"/>
              <a:t>RuPaul</a:t>
            </a:r>
            <a:endParaRPr lang="en-US" dirty="0"/>
          </a:p>
          <a:p>
            <a:pPr marL="228600" indent="-228600">
              <a:buAutoNum type="arabicPeriod"/>
            </a:pPr>
            <a:r>
              <a:rPr lang="en-US" dirty="0"/>
              <a:t>“Who is </a:t>
            </a:r>
            <a:r>
              <a:rPr lang="en-US" dirty="0" err="1"/>
              <a:t>RuPaul</a:t>
            </a:r>
            <a:r>
              <a:rPr lang="en-US" dirty="0"/>
              <a:t>?” </a:t>
            </a:r>
          </a:p>
          <a:p>
            <a:pPr marL="228600" indent="-228600">
              <a:buAutoNum type="arabicPeriod"/>
            </a:pPr>
            <a:r>
              <a:rPr lang="en-US" dirty="0"/>
              <a:t>Start by revealing to students the first image, which is then juxtaposed with the second image. </a:t>
            </a:r>
          </a:p>
          <a:p>
            <a:pPr marL="228600" indent="-228600">
              <a:buAutoNum type="arabicPeriod"/>
            </a:pPr>
            <a:r>
              <a:rPr lang="en-US" dirty="0"/>
              <a:t>“This is </a:t>
            </a:r>
            <a:r>
              <a:rPr lang="en-US" dirty="0" err="1"/>
              <a:t>RuPaul</a:t>
            </a:r>
            <a:r>
              <a:rPr lang="en-US" dirty="0"/>
              <a:t>. And this is also </a:t>
            </a:r>
            <a:r>
              <a:rPr lang="en-US" dirty="0" err="1"/>
              <a:t>RuPaul</a:t>
            </a:r>
            <a:r>
              <a:rPr lang="en-US" dirty="0"/>
              <a:t>.”</a:t>
            </a:r>
          </a:p>
          <a:p>
            <a:pPr marL="228600" indent="-228600">
              <a:buAutoNum type="arabicPeriod"/>
            </a:pPr>
            <a:r>
              <a:rPr lang="en-US" dirty="0"/>
              <a:t>Then display the rest of the images and engage students in a discussion of how the quote relates to the images below.</a:t>
            </a:r>
          </a:p>
          <a:p>
            <a:pPr marL="228600" indent="-228600">
              <a:buAutoNum type="arabicPeriod"/>
            </a:pPr>
            <a:r>
              <a:rPr lang="en-US" dirty="0"/>
              <a:t>Conclude with something along the lines of – </a:t>
            </a:r>
          </a:p>
          <a:p>
            <a:pPr marL="457200" lvl="1" indent="0">
              <a:buNone/>
            </a:pPr>
            <a:r>
              <a:rPr lang="en-US" dirty="0"/>
              <a:t>“Drag is about taking elements of gender and accentuating them, or combining them, to the point of ridiculousness. There are two aspects to culture- Ideal, and Real. Ideal culture is that abstract standard that society would ever hope to live up to. Real culture is like it sounds- real – it is the culture that we are steeped and live in everyday. Drag attempts to conflate and mix these two concepts by creatively producing an extreme version of the real, out of ideal concepts of gender: whether it be hair, fashion, masculinity, femininity, or even where gender ends, and biological sex begins. What’s most important about these images though and this quote, is that we should recognize that culture is an incredibly flexible, and malleable concept. And today we’re going to bring this outlandish and abstract concept of culture, down to the everyday. “</a:t>
            </a:r>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83761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 what is Culture?” </a:t>
            </a:r>
          </a:p>
          <a:p>
            <a:pPr marL="228600" indent="-228600">
              <a:buAutoNum type="arabicPeriod"/>
            </a:pPr>
            <a:endParaRPr lang="en-US" dirty="0"/>
          </a:p>
          <a:p>
            <a:pPr marL="228600" indent="-228600">
              <a:buAutoNum type="arabicPeriod"/>
            </a:pPr>
            <a:r>
              <a:rPr lang="en-US" dirty="0"/>
              <a:t>Begin by reading aloud the role of culture, and why it exists: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“Behavior based on learned customs is not a bad thing. Being familiar with unwritten rules helps people feel secure and “normal”. Most people want to live their daily lives confident that their behaviors will not be challenged or disrupted.” (OpenStax.org/sociology2e)</a:t>
            </a:r>
          </a:p>
          <a:p>
            <a:pPr marL="685800" lvl="1" indent="-228600">
              <a:buAutoNum type="arabicPeriod"/>
            </a:pPr>
            <a:endParaRPr lang="en-US" dirty="0"/>
          </a:p>
          <a:p>
            <a:pPr marL="228600" indent="-228600">
              <a:buAutoNum type="arabicPeriod"/>
            </a:pPr>
            <a:r>
              <a:rPr lang="en-US" dirty="0"/>
              <a:t>Follow-up with a discussion around 3 facets:</a:t>
            </a:r>
          </a:p>
          <a:p>
            <a:pPr marL="685800" lvl="1" indent="-228600">
              <a:buAutoNum type="alphaLcPeriod"/>
            </a:pPr>
            <a:r>
              <a:rPr lang="en-US" dirty="0"/>
              <a:t>What does culture look like?</a:t>
            </a:r>
          </a:p>
          <a:p>
            <a:pPr marL="685800" lvl="1" indent="-228600">
              <a:buAutoNum type="alphaLcPeriod"/>
            </a:pPr>
            <a:r>
              <a:rPr lang="en-US" dirty="0"/>
              <a:t>Where does culture exist?</a:t>
            </a:r>
          </a:p>
          <a:p>
            <a:pPr marL="685800" lvl="1" indent="-228600">
              <a:buAutoNum type="alphaLcPeriod"/>
            </a:pPr>
            <a:r>
              <a:rPr lang="en-US" dirty="0"/>
              <a:t>How does culture change?</a:t>
            </a:r>
          </a:p>
          <a:p>
            <a:pPr marL="685800" lvl="1" indent="-228600">
              <a:buAutoNum type="alphaLcPeriod"/>
            </a:pPr>
            <a:endParaRPr lang="en-US" dirty="0"/>
          </a:p>
          <a:p>
            <a:pPr marL="228600" indent="-228600">
              <a:buAutoNum type="arabicPeriod"/>
            </a:pPr>
            <a:r>
              <a:rPr lang="en-US" dirty="0"/>
              <a:t>The accuracy of the answers shouldn’t be immediately assessed (it would be pretty difficult to address them at this point anyways). Instead, let students respond, and encourage them to develop some of those ideas beyond ‘culture is everything’ or ‘culture is found everywhere’. The goal should be to get students to think more tangibly about culture to facilitate the exercise which follows. </a:t>
            </a:r>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2802427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Hand out the a can/bottle of Coca-Cola. If you have a medium sized class (40-60) students then you may want to bring two cans/bottles and hand one at the front and one at the back for students to pass around. Wait 15-30 seconds so that everyone is at least aware of what is being passed around before asking the most basic question: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 “What is the object I’ve handed out?”</a:t>
            </a:r>
          </a:p>
          <a:p>
            <a:pPr marL="457200" lvl="1" indent="0">
              <a:buNone/>
            </a:pPr>
            <a:r>
              <a:rPr lang="en-US" dirty="0"/>
              <a:t>b. Students usually supply an answer quickly.</a:t>
            </a:r>
          </a:p>
          <a:p>
            <a:pPr marL="457200" lvl="1" indent="0">
              <a:buNone/>
            </a:pPr>
            <a:endParaRPr lang="en-US" dirty="0"/>
          </a:p>
          <a:p>
            <a:pPr marL="228600" indent="-228600">
              <a:buAutoNum type="arabicPeriod"/>
            </a:pPr>
            <a:r>
              <a:rPr lang="en-US" dirty="0"/>
              <a:t>Follow-up with:</a:t>
            </a:r>
          </a:p>
          <a:p>
            <a:pPr marL="685800" lvl="1" indent="-228600">
              <a:buAutoNum type="alphaLcPeriod"/>
            </a:pPr>
            <a:r>
              <a:rPr lang="en-US" dirty="0"/>
              <a:t>“How might you describe this object in detail?”</a:t>
            </a:r>
          </a:p>
          <a:p>
            <a:pPr marL="685800" lvl="1" indent="-228600">
              <a:buAutoNum type="alphaLcPeriod"/>
            </a:pPr>
            <a:r>
              <a:rPr lang="en-US" dirty="0"/>
              <a:t>Encourage students to move beyond the shape, and color of the object. If students struggle with this part, ask “What is it made of?” The goal here is to move beyond the superficial presentation of the object, and begin discussing what’s involved in its production, who the stakeholders are, and who’s affected by its production. This is explored more in depth later on in the lecture (Slide 9 and 10)</a:t>
            </a:r>
          </a:p>
          <a:p>
            <a:pPr marL="685800" lvl="1" indent="-228600">
              <a:buAutoNum type="alphaLcPeriod"/>
            </a:pPr>
            <a:endParaRPr lang="en-US" dirty="0"/>
          </a:p>
          <a:p>
            <a:pPr marL="228600" indent="-228600">
              <a:buAutoNum type="arabicPeriod"/>
            </a:pPr>
            <a:r>
              <a:rPr lang="en-US" dirty="0"/>
              <a:t>Follow discussion with:</a:t>
            </a:r>
          </a:p>
          <a:p>
            <a:pPr marL="457200" lvl="1" indent="0">
              <a:buNone/>
            </a:pPr>
            <a:r>
              <a:rPr lang="en-US" dirty="0"/>
              <a:t>a. “What would </a:t>
            </a:r>
            <a:r>
              <a:rPr lang="en-US" b="1" u="sng" dirty="0"/>
              <a:t>you</a:t>
            </a:r>
            <a:r>
              <a:rPr lang="en-US" dirty="0"/>
              <a:t> call it?” If the answer isn’t forthcoming, ask students “What names might we call it?” After identifying the three most popular names for carbonated beverages (Pop, Soda, and Coke – in no particular order of course…), move on to Slide 7.</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107514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By this point, students should have been exposed to some semblance of research methods, and should be tasked with interpreting the above map.</a:t>
            </a:r>
          </a:p>
          <a:p>
            <a:pPr marL="685800" lvl="1" indent="-228600">
              <a:buAutoNum type="alphaLcPeriod"/>
            </a:pPr>
            <a:r>
              <a:rPr lang="en-US" dirty="0"/>
              <a:t>Ask “What is this map telling us?” </a:t>
            </a:r>
          </a:p>
          <a:p>
            <a:pPr marL="685800" lvl="1" indent="-228600">
              <a:buAutoNum type="alphaLcPeriod"/>
            </a:pPr>
            <a:r>
              <a:rPr lang="en-US" dirty="0"/>
              <a:t>Depending on the class size and format of the room, you may need to describe the key at the very bottom – Green is for “Pop”, Red is for “Coke” and Blue is for “Soda”. White to Black is for “Other”.</a:t>
            </a:r>
          </a:p>
          <a:p>
            <a:pPr marL="685800" lvl="1" indent="-228600">
              <a:buAutoNum type="alphaLcPeriod"/>
            </a:pPr>
            <a:r>
              <a:rPr lang="en-US" dirty="0"/>
              <a:t>Students should identify regions where particular terms for carbonated beverages are more concentrated. It should be stressed that language is a key component of culture, and that it is bound to particular places.</a:t>
            </a:r>
          </a:p>
          <a:p>
            <a:pPr marL="228600" indent="-228600">
              <a:buAutoNum type="arabicPeriod"/>
            </a:pPr>
            <a:r>
              <a:rPr lang="en-US" dirty="0"/>
              <a:t>At this point, ask students if they know what Coca-Cola might be called in places which are characterized by “Other”. The most popular terms under “Other” are: Fizzy drink, Fizz, Fizzy-pop, </a:t>
            </a:r>
            <a:r>
              <a:rPr lang="en-US" dirty="0" err="1"/>
              <a:t>Sodie</a:t>
            </a:r>
            <a:r>
              <a:rPr lang="en-US" dirty="0"/>
              <a:t>, </a:t>
            </a:r>
            <a:r>
              <a:rPr lang="en-US" dirty="0" err="1"/>
              <a:t>Sodie</a:t>
            </a:r>
            <a:r>
              <a:rPr lang="en-US" dirty="0"/>
              <a:t>-pop, </a:t>
            </a:r>
            <a:r>
              <a:rPr lang="en-US" dirty="0" err="1"/>
              <a:t>Sodie</a:t>
            </a:r>
            <a:r>
              <a:rPr lang="en-US" dirty="0"/>
              <a:t> water, </a:t>
            </a:r>
            <a:r>
              <a:rPr lang="en-US" dirty="0" err="1"/>
              <a:t>Soder</a:t>
            </a:r>
            <a:r>
              <a:rPr lang="en-US" dirty="0"/>
              <a:t>, and Bubbly. </a:t>
            </a:r>
          </a:p>
          <a:p>
            <a:pPr marL="228600" indent="-228600">
              <a:buAutoNum type="arabicPeriod"/>
            </a:pPr>
            <a:endParaRPr lang="en-US" dirty="0"/>
          </a:p>
          <a:p>
            <a:pPr marL="228600" indent="-228600">
              <a:buAutoNum type="arabicPeriod"/>
            </a:pPr>
            <a:r>
              <a:rPr lang="en-US" dirty="0"/>
              <a:t>“Do our own experiences align with the map above?”</a:t>
            </a:r>
          </a:p>
          <a:p>
            <a:pPr marL="228600" indent="-228600">
              <a:buAutoNum type="arabicPeriod"/>
            </a:pPr>
            <a:endParaRPr lang="en-US" dirty="0"/>
          </a:p>
          <a:p>
            <a:pPr marL="228600" indent="-228600">
              <a:buAutoNum type="arabicPeriod"/>
            </a:pPr>
            <a:r>
              <a:rPr lang="en-US" dirty="0"/>
              <a:t>Be sure to follow-up this discussion with a take-away: that language, a key component of culture, is again bound to particular places.</a:t>
            </a:r>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217445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Moving away from culture’s anchor in specific places, and toward students’ tangible use in their personal lives, ask the following:</a:t>
            </a:r>
          </a:p>
          <a:p>
            <a:r>
              <a:rPr lang="en-US" dirty="0"/>
              <a:t>	a. “When do you drink Coca-Cola?” </a:t>
            </a:r>
          </a:p>
          <a:p>
            <a:r>
              <a:rPr lang="en-US" dirty="0"/>
              <a:t>	b. The goal of this question is to field the possible range of answers for its consumption. Some students may drink it only as an indulgence, others with every meal, and some only around particular family members. </a:t>
            </a:r>
          </a:p>
          <a:p>
            <a:endParaRPr lang="en-US" dirty="0"/>
          </a:p>
          <a:p>
            <a:r>
              <a:rPr lang="en-US" dirty="0"/>
              <a:t>2. Follow-up with:</a:t>
            </a:r>
          </a:p>
          <a:p>
            <a:r>
              <a:rPr lang="en-US" dirty="0"/>
              <a:t>	a. “Why do they drink it (or don’t)?”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 This question should get at the role of family, friends, diet, habits, etc. and how they affect </a:t>
            </a:r>
            <a:r>
              <a:rPr lang="en-US" b="1" dirty="0"/>
              <a:t>why </a:t>
            </a:r>
            <a:r>
              <a:rPr lang="en-US" b="0" dirty="0"/>
              <a:t>they drink it (or don’t). Many aspects of culture, whether it’s religion, family, region (rural vs. urban areas) influences how we interact with objects. Conclude with something along the lines of: </a:t>
            </a:r>
            <a:r>
              <a:rPr lang="en-US" dirty="0"/>
              <a:t>“We can see how this product is used differently because of </a:t>
            </a:r>
            <a:r>
              <a:rPr lang="en-US" b="1" dirty="0"/>
              <a:t>where </a:t>
            </a:r>
            <a:r>
              <a:rPr lang="en-US" b="0" dirty="0"/>
              <a:t>we com from</a:t>
            </a:r>
            <a:r>
              <a:rPr lang="en-US" dirty="0"/>
              <a:t>. That ultimately influences its presence in our lives. The people we are surrounded by teach us how and why to behave the way we do; this includes teaching us when, how and why we interact with objects.”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Continue by asking: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 “Has anyone used Coca-Cola to cook?”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 This question may seem rather odd to most students, and so the above three images serve as foundations to consider the use of Coca-Cola, in ways that are not conventional, but still practical. Reveal each image one at a time and, and briefly describe each recipe (as it relates to the use of Coca-Cola).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(Left) Coca-Cola Korean Beef Tacos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(Center) Coca-Cola Marinated Pork Tenderloins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(Right) Chocolate Ganache Stuffed French Toast with Coca-Cola Stout Syrup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u="sng" dirty="0"/>
              <a:t>Image Sources: </a:t>
            </a:r>
            <a:r>
              <a:rPr lang="en-US" dirty="0"/>
              <a:t>http://www.coca-colacompany.com/stories/food/2013/coca-cola-korean-beef-tacos</a:t>
            </a:r>
          </a:p>
          <a:p>
            <a:r>
              <a:rPr lang="en-US" dirty="0"/>
              <a:t>	   http://www.coca-colacompany.com/stories/food/2013/new-real-grilling-coca-cola-marinated-pork-tenderloins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http://www.coca-colacompany.com/stories/food/2014/chocolate-ganache-stuffed-french-toast-with-cola-stout-syrup</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3509746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a:t>[Reveal First Question]: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 Ask students: “In what ways do we purchase and sell this object?” </a:t>
            </a:r>
          </a:p>
          <a:p>
            <a:pPr marL="457200" lvl="1" indent="0">
              <a:buNone/>
            </a:pPr>
            <a:r>
              <a:rPr lang="en-US" dirty="0"/>
              <a:t>b. Elucidate differences in how the object is Packaged (different sized, shaped, etc. bottles, cans and glasses), and Flavored (Coke-Cherry, Diet Coke, Caffeine Free, etc.). Sugar is also a distinguishing factor in Coca-Cola’s production, and varies by country. </a:t>
            </a:r>
          </a:p>
          <a:p>
            <a:pPr marL="685800" lvl="1" indent="-228600">
              <a:buAutoNum type="alphaLcPeriod" startAt="3"/>
            </a:pPr>
            <a:r>
              <a:rPr lang="en-US" sz="1200" kern="1200" dirty="0">
                <a:solidFill>
                  <a:schemeClr val="tx1"/>
                </a:solidFill>
                <a:effectLst/>
                <a:latin typeface="+mn-lt"/>
                <a:ea typeface="+mn-ea"/>
                <a:cs typeface="+mn-cs"/>
              </a:rPr>
              <a:t>At this point, </a:t>
            </a:r>
            <a:r>
              <a:rPr lang="en-US" sz="1200" b="1" kern="1200" dirty="0">
                <a:solidFill>
                  <a:schemeClr val="tx1"/>
                </a:solidFill>
                <a:effectLst/>
                <a:latin typeface="+mn-lt"/>
                <a:ea typeface="+mn-ea"/>
                <a:cs typeface="+mn-cs"/>
              </a:rPr>
              <a:t>[Reveal the First Image]</a:t>
            </a:r>
            <a:r>
              <a:rPr lang="en-US" sz="1200" kern="1200" dirty="0">
                <a:solidFill>
                  <a:schemeClr val="tx1"/>
                </a:solidFill>
                <a:effectLst/>
                <a:latin typeface="+mn-lt"/>
                <a:ea typeface="+mn-ea"/>
                <a:cs typeface="+mn-cs"/>
              </a:rPr>
              <a:t> to display differences (in language and presentation) between this product in different cultures. </a:t>
            </a:r>
          </a:p>
          <a:p>
            <a:pPr marL="685800" lvl="1" indent="-228600">
              <a:buAutoNum type="alphaLcPeriod" startAt="3"/>
            </a:pPr>
            <a:r>
              <a:rPr lang="en-US" dirty="0"/>
              <a:t> </a:t>
            </a:r>
            <a:r>
              <a:rPr lang="en-US" sz="1200" b="1" kern="1200" dirty="0">
                <a:solidFill>
                  <a:schemeClr val="tx1"/>
                </a:solidFill>
                <a:effectLst/>
                <a:latin typeface="+mn-lt"/>
                <a:ea typeface="+mn-ea"/>
                <a:cs typeface="+mn-cs"/>
              </a:rPr>
              <a:t>[Reveal the Second Image]</a:t>
            </a:r>
            <a:r>
              <a:rPr lang="en-US" sz="1200" kern="1200" dirty="0">
                <a:solidFill>
                  <a:schemeClr val="tx1"/>
                </a:solidFill>
                <a:effectLst/>
                <a:latin typeface="+mn-lt"/>
                <a:ea typeface="+mn-ea"/>
                <a:cs typeface="+mn-cs"/>
              </a:rPr>
              <a:t> If it hasn’t been mentioned already in discussion– “Sugar is also a distinguishing factor in Coca-Cola’s production, and varies by country.” Guide students to notice how widely the amount in the product changes by country, and notice the </a:t>
            </a:r>
            <a:r>
              <a:rPr lang="en-US" sz="1200" i="1" kern="1200" dirty="0">
                <a:solidFill>
                  <a:schemeClr val="tx1"/>
                </a:solidFill>
                <a:effectLst/>
                <a:latin typeface="+mn-lt"/>
                <a:ea typeface="+mn-ea"/>
                <a:cs typeface="+mn-cs"/>
              </a:rPr>
              <a:t>range </a:t>
            </a:r>
            <a:r>
              <a:rPr lang="en-US" sz="1200" kern="1200" dirty="0">
                <a:solidFill>
                  <a:schemeClr val="tx1"/>
                </a:solidFill>
                <a:effectLst/>
                <a:latin typeface="+mn-lt"/>
                <a:ea typeface="+mn-ea"/>
                <a:cs typeface="+mn-cs"/>
              </a:rPr>
              <a:t>for each carbonate beverage. </a:t>
            </a:r>
          </a:p>
          <a:p>
            <a:pPr marL="457200" lvl="1" indent="0">
              <a:buNone/>
            </a:pPr>
            <a:endParaRPr lang="en-US" sz="1200" kern="1200" dirty="0">
              <a:solidFill>
                <a:schemeClr val="tx1"/>
              </a:solidFill>
              <a:effectLst/>
              <a:latin typeface="+mn-lt"/>
              <a:ea typeface="+mn-ea"/>
              <a:cs typeface="+mn-cs"/>
            </a:endParaRPr>
          </a:p>
          <a:p>
            <a:pPr marL="228600" indent="-228600">
              <a:buAutoNum type="arabicPeriod"/>
            </a:pPr>
            <a:r>
              <a:rPr lang="en-US" dirty="0"/>
              <a:t>Ask Students: “</a:t>
            </a:r>
            <a:r>
              <a:rPr lang="en-US" b="1" u="none" dirty="0"/>
              <a:t>Who </a:t>
            </a:r>
            <a:r>
              <a:rPr lang="en-US" b="0" u="none" dirty="0"/>
              <a:t>buys and sells this object?” </a:t>
            </a:r>
          </a:p>
          <a:p>
            <a:pPr marL="685800" lvl="1" indent="-228600">
              <a:buAutoNum type="alphaLcPeriod"/>
            </a:pPr>
            <a:r>
              <a:rPr lang="en-US" b="0" u="none" dirty="0"/>
              <a:t>Encourage students to distinguish between consumers, and producers. There are, however, multiple levels of both consumers and producers. For example, public schools set up contracts with either Coca-Cola or Pepsi to sell their respective brands. Restaurants and fast-food chains do too. There are also plastic companies, glass companies, etc. who sell the materials and ingredients necessary to construct the final product. This discussion should lead smoothly into the next section which is: Who Benefits from the product? </a:t>
            </a:r>
          </a:p>
          <a:p>
            <a:pPr marL="457200" lvl="1" indent="0">
              <a:buNone/>
            </a:pPr>
            <a:endParaRPr lang="en-US" dirty="0"/>
          </a:p>
          <a:p>
            <a:pPr marL="228600" indent="-228600">
              <a:buAutoNum type="arabicPeriod"/>
            </a:pPr>
            <a:r>
              <a:rPr lang="en-US" b="1" dirty="0"/>
              <a:t>[Reveal Second Question] </a:t>
            </a:r>
            <a:r>
              <a:rPr lang="en-US" dirty="0"/>
              <a:t>“Who benefits from the consumption of Coca-Cola?” </a:t>
            </a:r>
          </a:p>
          <a:p>
            <a:pPr marL="685800" lvl="1" indent="-228600">
              <a:buAutoNum type="alphaLcPeriod"/>
            </a:pPr>
            <a:r>
              <a:rPr lang="en-US" dirty="0"/>
              <a:t>Guide students to look beyond simply the company Coca-Cola itself. This product potentially benefits many groups of people who provide services: plastic companies, schools (who receive commission from kiosks), dentists and doctors, farmers (relate back to the use of sugar), etc. </a:t>
            </a:r>
          </a:p>
          <a:p>
            <a:pPr marL="685800" lvl="1" indent="-228600">
              <a:buAutoNum type="alphaLcPeriod"/>
            </a:pPr>
            <a:endParaRPr lang="en-US" dirty="0"/>
          </a:p>
          <a:p>
            <a:pPr marL="228600" indent="-228600">
              <a:buAutoNum type="arabicPeriod"/>
            </a:pPr>
            <a:r>
              <a:rPr lang="en-US" dirty="0"/>
              <a:t>“Who suffers because of this object?”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 Lead students to think about consumers who suffer because of tooth decay, obesity, diabetes, etc. Also consider the environmental effects of pollution, and how it might disproportionately affect marginalized populations. This should lead directly into the next slide, which introduces social problems, especially with Indian farmers and the drought accompanied by Coca-Cola’s factory.</a:t>
            </a:r>
          </a:p>
          <a:p>
            <a:pPr marL="457200" lvl="1" indent="0">
              <a:buNone/>
            </a:pPr>
            <a:endParaRPr lang="en-US" dirty="0"/>
          </a:p>
          <a:p>
            <a:pPr marL="0" indent="0">
              <a:buNone/>
            </a:pPr>
            <a:r>
              <a:rPr lang="en-US" b="1" dirty="0"/>
              <a:t>Image Sources: </a:t>
            </a:r>
          </a:p>
          <a:p>
            <a:pPr marL="0" indent="0">
              <a:buNone/>
            </a:pPr>
            <a:r>
              <a:rPr lang="en-US" dirty="0"/>
              <a:t>	http://www.dailymail.co.uk/health/article-3255034/Coca-Cola-Pepsi-brands-differ-sugar-world.html</a:t>
            </a:r>
          </a:p>
          <a:p>
            <a:pPr marL="0" indent="0">
              <a:buNone/>
            </a:pPr>
            <a:r>
              <a:rPr lang="en-US" dirty="0"/>
              <a:t>	https://www.pinterest.com/pin/229894755954252783</a:t>
            </a:r>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333657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584896" y="4724400"/>
            <a:ext cx="8631936"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27855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341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Tree>
    <p:extLst>
      <p:ext uri="{BB962C8B-B14F-4D97-AF65-F5344CB8AC3E}">
        <p14:creationId xmlns:p14="http://schemas.microsoft.com/office/powerpoint/2010/main" val="135855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30857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12456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2965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23074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957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34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12576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22054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pPr/>
              <a:t>11/20/2017</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pPr/>
              <a:t>‹#›</a:t>
            </a:fld>
            <a:endParaRPr lang="en-US"/>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296471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d.com/talks/nnedi_okorafor_sci_fi_stories_that_imagine_a_future_africa#t-54445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4413" y="609600"/>
            <a:ext cx="4571999" cy="424732"/>
          </a:xfrm>
          <a:prstGeom prst="rect">
            <a:avLst/>
          </a:prstGeom>
          <a:noFill/>
        </p:spPr>
        <p:txBody>
          <a:bodyPr wrap="square" rtlCol="0">
            <a:spAutoFit/>
          </a:bodyPr>
          <a:lstStyle/>
          <a:p>
            <a:pPr algn="r">
              <a:lnSpc>
                <a:spcPct val="90000"/>
              </a:lnSpc>
            </a:pPr>
            <a:r>
              <a:rPr lang="en-US" sz="2400" dirty="0">
                <a:solidFill>
                  <a:schemeClr val="bg1"/>
                </a:solidFill>
              </a:rPr>
              <a:t>[Course Name/Number]</a:t>
            </a:r>
          </a:p>
        </p:txBody>
      </p:sp>
      <p:sp>
        <p:nvSpPr>
          <p:cNvPr id="7" name="TextBox 6"/>
          <p:cNvSpPr txBox="1"/>
          <p:nvPr/>
        </p:nvSpPr>
        <p:spPr>
          <a:xfrm>
            <a:off x="1522412" y="609600"/>
            <a:ext cx="4571999" cy="424732"/>
          </a:xfrm>
          <a:prstGeom prst="rect">
            <a:avLst/>
          </a:prstGeom>
          <a:noFill/>
        </p:spPr>
        <p:txBody>
          <a:bodyPr wrap="square" rtlCol="0">
            <a:spAutoFit/>
          </a:bodyPr>
          <a:lstStyle/>
          <a:p>
            <a:pPr>
              <a:lnSpc>
                <a:spcPct val="90000"/>
              </a:lnSpc>
            </a:pPr>
            <a:r>
              <a:rPr lang="en-US" sz="2400" dirty="0">
                <a:solidFill>
                  <a:schemeClr val="bg1"/>
                </a:solidFill>
              </a:rPr>
              <a:t>[DATE] </a:t>
            </a:r>
          </a:p>
        </p:txBody>
      </p:sp>
      <p:sp>
        <p:nvSpPr>
          <p:cNvPr id="5" name="Subtitle 4"/>
          <p:cNvSpPr>
            <a:spLocks noGrp="1"/>
          </p:cNvSpPr>
          <p:nvPr>
            <p:ph type="subTitle" idx="1"/>
          </p:nvPr>
        </p:nvSpPr>
        <p:spPr/>
        <p:txBody>
          <a:bodyPr/>
          <a:lstStyle/>
          <a:p>
            <a:r>
              <a:rPr lang="en-US" dirty="0"/>
              <a:t>“Drag is there to remind culture not to take itself too seriously. All of this is illusion.” </a:t>
            </a:r>
            <a:r>
              <a:rPr lang="en-US" dirty="0" err="1"/>
              <a:t>RuPaul</a:t>
            </a:r>
            <a:endParaRPr lang="en-US" dirty="0"/>
          </a:p>
        </p:txBody>
      </p:sp>
      <p:sp>
        <p:nvSpPr>
          <p:cNvPr id="4" name="Title 3"/>
          <p:cNvSpPr>
            <a:spLocks noGrp="1"/>
          </p:cNvSpPr>
          <p:nvPr>
            <p:ph type="ctrTitle"/>
          </p:nvPr>
        </p:nvSpPr>
        <p:spPr/>
        <p:txBody>
          <a:bodyPr/>
          <a:lstStyle/>
          <a:p>
            <a:r>
              <a:rPr lang="en-US" dirty="0"/>
              <a:t>Culture</a:t>
            </a:r>
          </a:p>
        </p:txBody>
      </p:sp>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What Social Problems surround this cultural object?</a:t>
            </a:r>
          </a:p>
          <a:p>
            <a:pPr marL="0" indent="0">
              <a:buNone/>
            </a:pPr>
            <a:endParaRPr lang="en-US" dirty="0"/>
          </a:p>
        </p:txBody>
      </p:sp>
      <p:sp>
        <p:nvSpPr>
          <p:cNvPr id="2" name="Title 1"/>
          <p:cNvSpPr>
            <a:spLocks noGrp="1"/>
          </p:cNvSpPr>
          <p:nvPr>
            <p:ph type="title"/>
          </p:nvPr>
        </p:nvSpPr>
        <p:spPr/>
        <p:txBody>
          <a:bodyPr/>
          <a:lstStyle/>
          <a:p>
            <a:r>
              <a:rPr lang="en-US" dirty="0"/>
              <a:t>Culture through Objects</a:t>
            </a:r>
          </a:p>
        </p:txBody>
      </p:sp>
      <p:pic>
        <p:nvPicPr>
          <p:cNvPr id="7" name="Picture 6">
            <a:extLst>
              <a:ext uri="{FF2B5EF4-FFF2-40B4-BE49-F238E27FC236}">
                <a16:creationId xmlns:a16="http://schemas.microsoft.com/office/drawing/2014/main" id="{1E6C34BF-7406-4D3A-8A1A-3F5A35591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051" y="2295897"/>
            <a:ext cx="4600949" cy="3608278"/>
          </a:xfrm>
          <a:prstGeom prst="rect">
            <a:avLst/>
          </a:prstGeom>
        </p:spPr>
      </p:pic>
      <p:pic>
        <p:nvPicPr>
          <p:cNvPr id="4" name="Picture 3">
            <a:extLst>
              <a:ext uri="{FF2B5EF4-FFF2-40B4-BE49-F238E27FC236}">
                <a16:creationId xmlns:a16="http://schemas.microsoft.com/office/drawing/2014/main" id="{9DF0C67C-3EC6-4467-BA2F-0EAFF2C51FDA}"/>
              </a:ext>
            </a:extLst>
          </p:cNvPr>
          <p:cNvPicPr>
            <a:picLocks noChangeAspect="1"/>
          </p:cNvPicPr>
          <p:nvPr/>
        </p:nvPicPr>
        <p:blipFill>
          <a:blip r:embed="rId4"/>
          <a:stretch>
            <a:fillRect/>
          </a:stretch>
        </p:blipFill>
        <p:spPr>
          <a:xfrm>
            <a:off x="87313" y="2295897"/>
            <a:ext cx="5461000" cy="3276600"/>
          </a:xfrm>
          <a:prstGeom prst="rect">
            <a:avLst/>
          </a:prstGeom>
        </p:spPr>
      </p:pic>
      <p:pic>
        <p:nvPicPr>
          <p:cNvPr id="8" name="Picture 7">
            <a:extLst>
              <a:ext uri="{FF2B5EF4-FFF2-40B4-BE49-F238E27FC236}">
                <a16:creationId xmlns:a16="http://schemas.microsoft.com/office/drawing/2014/main" id="{94DA8F62-853D-4E3F-8717-C40060DA1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3812" y="3429052"/>
            <a:ext cx="3124200" cy="3429611"/>
          </a:xfrm>
          <a:prstGeom prst="rect">
            <a:avLst/>
          </a:prstGeom>
        </p:spPr>
      </p:pic>
    </p:spTree>
    <p:extLst>
      <p:ext uri="{BB962C8B-B14F-4D97-AF65-F5344CB8AC3E}">
        <p14:creationId xmlns:p14="http://schemas.microsoft.com/office/powerpoint/2010/main" val="272455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68CB85-F4F8-42D4-AD0F-D390284457F7}"/>
              </a:ext>
            </a:extLst>
          </p:cNvPr>
          <p:cNvSpPr>
            <a:spLocks noGrp="1"/>
          </p:cNvSpPr>
          <p:nvPr>
            <p:ph idx="1"/>
          </p:nvPr>
        </p:nvSpPr>
        <p:spPr/>
        <p:txBody>
          <a:bodyPr/>
          <a:lstStyle/>
          <a:p>
            <a:r>
              <a:rPr lang="en-US" dirty="0"/>
              <a:t>What is the history of this object?</a:t>
            </a:r>
          </a:p>
          <a:p>
            <a:endParaRPr lang="en-US" dirty="0"/>
          </a:p>
          <a:p>
            <a:r>
              <a:rPr lang="en-US" dirty="0"/>
              <a:t>What is the future of this object?</a:t>
            </a:r>
          </a:p>
          <a:p>
            <a:endParaRPr lang="en-US" dirty="0"/>
          </a:p>
        </p:txBody>
      </p:sp>
      <p:sp>
        <p:nvSpPr>
          <p:cNvPr id="3" name="Title 2">
            <a:extLst>
              <a:ext uri="{FF2B5EF4-FFF2-40B4-BE49-F238E27FC236}">
                <a16:creationId xmlns:a16="http://schemas.microsoft.com/office/drawing/2014/main" id="{BAE40534-6327-4A6F-B70B-66EC0B0F62F9}"/>
              </a:ext>
            </a:extLst>
          </p:cNvPr>
          <p:cNvSpPr>
            <a:spLocks noGrp="1"/>
          </p:cNvSpPr>
          <p:nvPr>
            <p:ph type="title"/>
          </p:nvPr>
        </p:nvSpPr>
        <p:spPr/>
        <p:txBody>
          <a:bodyPr/>
          <a:lstStyle/>
          <a:p>
            <a:r>
              <a:rPr lang="en-US" dirty="0"/>
              <a:t>Culture through Objects</a:t>
            </a:r>
          </a:p>
        </p:txBody>
      </p:sp>
      <p:pic>
        <p:nvPicPr>
          <p:cNvPr id="5" name="Picture 4">
            <a:extLst>
              <a:ext uri="{FF2B5EF4-FFF2-40B4-BE49-F238E27FC236}">
                <a16:creationId xmlns:a16="http://schemas.microsoft.com/office/drawing/2014/main" id="{03328E33-0765-4A13-9D6E-A0C8A10C6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612" y="0"/>
            <a:ext cx="3210925" cy="6858000"/>
          </a:xfrm>
          <a:prstGeom prst="rect">
            <a:avLst/>
          </a:prstGeom>
        </p:spPr>
      </p:pic>
    </p:spTree>
    <p:extLst>
      <p:ext uri="{BB962C8B-B14F-4D97-AF65-F5344CB8AC3E}">
        <p14:creationId xmlns:p14="http://schemas.microsoft.com/office/powerpoint/2010/main" val="421143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AA207-7F48-44DD-8C05-08298A7F6FD6}"/>
              </a:ext>
            </a:extLst>
          </p:cNvPr>
          <p:cNvSpPr>
            <a:spLocks noGrp="1"/>
          </p:cNvSpPr>
          <p:nvPr>
            <p:ph idx="1"/>
          </p:nvPr>
        </p:nvSpPr>
        <p:spPr/>
        <p:txBody>
          <a:bodyPr/>
          <a:lstStyle/>
          <a:p>
            <a:r>
              <a:rPr lang="en-US" dirty="0"/>
              <a:t>Culture is a complex, and deceivingly obvious concept.</a:t>
            </a:r>
          </a:p>
          <a:p>
            <a:endParaRPr lang="en-US" dirty="0"/>
          </a:p>
          <a:p>
            <a:r>
              <a:rPr lang="en-US" dirty="0"/>
              <a:t>History, environment, context and utility converge in a </a:t>
            </a:r>
            <a:r>
              <a:rPr lang="en-US" u="sng" dirty="0"/>
              <a:t>single</a:t>
            </a:r>
            <a:r>
              <a:rPr lang="en-US" b="1" dirty="0"/>
              <a:t> </a:t>
            </a:r>
            <a:r>
              <a:rPr lang="en-US" dirty="0"/>
              <a:t>cultural object, and affect its </a:t>
            </a:r>
            <a:r>
              <a:rPr lang="en-US" b="1" u="sng" dirty="0"/>
              <a:t>form</a:t>
            </a:r>
            <a:r>
              <a:rPr lang="en-US" dirty="0"/>
              <a:t>.</a:t>
            </a:r>
          </a:p>
          <a:p>
            <a:endParaRPr lang="en-US" b="1" dirty="0"/>
          </a:p>
          <a:p>
            <a:r>
              <a:rPr lang="en-US" b="1" u="sng" dirty="0"/>
              <a:t>Question: </a:t>
            </a:r>
            <a:r>
              <a:rPr lang="en-US" dirty="0"/>
              <a:t>What other everyday objects might exist which are just as culturally rich as a can of pop?</a:t>
            </a:r>
          </a:p>
        </p:txBody>
      </p:sp>
      <p:sp>
        <p:nvSpPr>
          <p:cNvPr id="3" name="Title 2">
            <a:extLst>
              <a:ext uri="{FF2B5EF4-FFF2-40B4-BE49-F238E27FC236}">
                <a16:creationId xmlns:a16="http://schemas.microsoft.com/office/drawing/2014/main" id="{7DCE8F75-327D-40A3-B4A9-93E1CABED674}"/>
              </a:ext>
            </a:extLst>
          </p:cNvPr>
          <p:cNvSpPr>
            <a:spLocks noGrp="1"/>
          </p:cNvSpPr>
          <p:nvPr>
            <p:ph type="title"/>
          </p:nvPr>
        </p:nvSpPr>
        <p:spPr/>
        <p:txBody>
          <a:bodyPr/>
          <a:lstStyle/>
          <a:p>
            <a:r>
              <a:rPr lang="en-US" dirty="0"/>
              <a:t>The Take-Away</a:t>
            </a:r>
          </a:p>
        </p:txBody>
      </p:sp>
    </p:spTree>
    <p:extLst>
      <p:ext uri="{BB962C8B-B14F-4D97-AF65-F5344CB8AC3E}">
        <p14:creationId xmlns:p14="http://schemas.microsoft.com/office/powerpoint/2010/main" val="315539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5FD260-F39F-40CD-8478-A6676312368A}"/>
              </a:ext>
            </a:extLst>
          </p:cNvPr>
          <p:cNvSpPr>
            <a:spLocks noGrp="1"/>
          </p:cNvSpPr>
          <p:nvPr>
            <p:ph idx="1"/>
          </p:nvPr>
        </p:nvSpPr>
        <p:spPr/>
        <p:txBody>
          <a:bodyPr/>
          <a:lstStyle/>
          <a:p>
            <a:r>
              <a:rPr lang="en-US" dirty="0"/>
              <a:t>The </a:t>
            </a:r>
            <a:r>
              <a:rPr lang="en-US" b="1" u="sng" dirty="0"/>
              <a:t>Sociological Imagination </a:t>
            </a:r>
            <a:r>
              <a:rPr lang="en-US" dirty="0"/>
              <a:t>is the “awareness of the relationship between a person’s behavior and experience and the wider culture that shaped the person’s choices and perceptions. It’s a way of seeing our own and other people’s behavior in relationship to history and social structure...” (</a:t>
            </a:r>
            <a:r>
              <a:rPr lang="en-US" dirty="0" err="1"/>
              <a:t>OpenStax</a:t>
            </a:r>
            <a:r>
              <a:rPr lang="en-US" dirty="0"/>
              <a:t> 2e)</a:t>
            </a:r>
          </a:p>
        </p:txBody>
      </p:sp>
      <p:sp>
        <p:nvSpPr>
          <p:cNvPr id="3" name="Title 2">
            <a:extLst>
              <a:ext uri="{FF2B5EF4-FFF2-40B4-BE49-F238E27FC236}">
                <a16:creationId xmlns:a16="http://schemas.microsoft.com/office/drawing/2014/main" id="{ADECBE45-DA9B-4B47-9E57-7094AD9F5094}"/>
              </a:ext>
            </a:extLst>
          </p:cNvPr>
          <p:cNvSpPr>
            <a:spLocks noGrp="1"/>
          </p:cNvSpPr>
          <p:nvPr>
            <p:ph type="title"/>
          </p:nvPr>
        </p:nvSpPr>
        <p:spPr/>
        <p:txBody>
          <a:bodyPr/>
          <a:lstStyle/>
          <a:p>
            <a:r>
              <a:rPr lang="en-US" dirty="0"/>
              <a:t>Using the Sociological Imagination</a:t>
            </a:r>
          </a:p>
        </p:txBody>
      </p:sp>
    </p:spTree>
    <p:extLst>
      <p:ext uri="{BB962C8B-B14F-4D97-AF65-F5344CB8AC3E}">
        <p14:creationId xmlns:p14="http://schemas.microsoft.com/office/powerpoint/2010/main" val="417148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7FE7B-E8CB-42BB-BBA3-4E9838180930}"/>
              </a:ext>
            </a:extLst>
          </p:cNvPr>
          <p:cNvSpPr>
            <a:spLocks noGrp="1"/>
          </p:cNvSpPr>
          <p:nvPr>
            <p:ph idx="1"/>
          </p:nvPr>
        </p:nvSpPr>
        <p:spPr/>
        <p:txBody>
          <a:bodyPr>
            <a:normAutofit lnSpcReduction="10000"/>
          </a:bodyPr>
          <a:lstStyle/>
          <a:p>
            <a:r>
              <a:rPr lang="en-US" b="1" u="sng" dirty="0"/>
              <a:t>Values:</a:t>
            </a:r>
            <a:r>
              <a:rPr lang="en-US" b="1" dirty="0"/>
              <a:t> </a:t>
            </a:r>
            <a:r>
              <a:rPr lang="en-US" dirty="0"/>
              <a:t>a subjective standard for what is ‘good’, and is embedded in the construction of beliefs.</a:t>
            </a:r>
          </a:p>
          <a:p>
            <a:r>
              <a:rPr lang="en-US" b="1" u="sng" dirty="0"/>
              <a:t>Beliefs:</a:t>
            </a:r>
            <a:r>
              <a:rPr lang="en-US" b="1" dirty="0"/>
              <a:t> </a:t>
            </a:r>
            <a:r>
              <a:rPr lang="en-US" dirty="0"/>
              <a:t>tenets or convictions that people insist are true, and reaffirm commitments to particular values.</a:t>
            </a:r>
          </a:p>
          <a:p>
            <a:endParaRPr lang="en-US" dirty="0"/>
          </a:p>
          <a:p>
            <a:r>
              <a:rPr lang="en-US" b="1" u="sng" dirty="0"/>
              <a:t>Social Norms: </a:t>
            </a:r>
            <a:r>
              <a:rPr lang="en-US" dirty="0"/>
              <a:t>defined behavior that reinforces a society’s values.</a:t>
            </a:r>
          </a:p>
          <a:p>
            <a:pPr lvl="1"/>
            <a:r>
              <a:rPr lang="en-US" u="sng" dirty="0"/>
              <a:t>Formal Norms </a:t>
            </a:r>
            <a:r>
              <a:rPr lang="en-US" dirty="0"/>
              <a:t>– established and written behaviors</a:t>
            </a:r>
          </a:p>
          <a:p>
            <a:pPr lvl="1"/>
            <a:r>
              <a:rPr lang="en-US" u="sng" dirty="0"/>
              <a:t>Informal Norms</a:t>
            </a:r>
            <a:r>
              <a:rPr lang="en-US" dirty="0"/>
              <a:t> – behaviors that are generally conformed to</a:t>
            </a:r>
            <a:endParaRPr lang="en-US" u="sng" dirty="0"/>
          </a:p>
          <a:p>
            <a:pPr marL="0" indent="0">
              <a:buNone/>
            </a:pPr>
            <a:r>
              <a:rPr lang="en-US" dirty="0"/>
              <a:t>		</a:t>
            </a:r>
          </a:p>
        </p:txBody>
      </p:sp>
      <p:sp>
        <p:nvSpPr>
          <p:cNvPr id="3" name="Title 2">
            <a:extLst>
              <a:ext uri="{FF2B5EF4-FFF2-40B4-BE49-F238E27FC236}">
                <a16:creationId xmlns:a16="http://schemas.microsoft.com/office/drawing/2014/main" id="{4535EDD5-FA55-43B1-BF7F-3BFE4AF66AF6}"/>
              </a:ext>
            </a:extLst>
          </p:cNvPr>
          <p:cNvSpPr>
            <a:spLocks noGrp="1"/>
          </p:cNvSpPr>
          <p:nvPr>
            <p:ph type="title"/>
          </p:nvPr>
        </p:nvSpPr>
        <p:spPr/>
        <p:txBody>
          <a:bodyPr/>
          <a:lstStyle/>
          <a:p>
            <a:r>
              <a:rPr lang="en-US" dirty="0"/>
              <a:t>Elements of Culture</a:t>
            </a:r>
          </a:p>
        </p:txBody>
      </p:sp>
    </p:spTree>
    <p:extLst>
      <p:ext uri="{BB962C8B-B14F-4D97-AF65-F5344CB8AC3E}">
        <p14:creationId xmlns:p14="http://schemas.microsoft.com/office/powerpoint/2010/main" val="199033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4E5B9C-CF8E-4ADD-8B82-898E0001F9E6}"/>
              </a:ext>
            </a:extLst>
          </p:cNvPr>
          <p:cNvSpPr>
            <a:spLocks noGrp="1"/>
          </p:cNvSpPr>
          <p:nvPr>
            <p:ph idx="1"/>
          </p:nvPr>
        </p:nvSpPr>
        <p:spPr/>
        <p:txBody>
          <a:bodyPr>
            <a:normAutofit fontScale="92500" lnSpcReduction="10000"/>
          </a:bodyPr>
          <a:lstStyle/>
          <a:p>
            <a:r>
              <a:rPr lang="en-US" b="1" u="sng" dirty="0"/>
              <a:t>Culture</a:t>
            </a:r>
            <a:r>
              <a:rPr lang="en-US" dirty="0"/>
              <a:t> is a set of shared beliefs, values and/or practices.</a:t>
            </a:r>
          </a:p>
          <a:p>
            <a:endParaRPr lang="en-US" dirty="0"/>
          </a:p>
          <a:p>
            <a:r>
              <a:rPr lang="en-US" b="1" u="sng" dirty="0"/>
              <a:t>Society</a:t>
            </a:r>
            <a:r>
              <a:rPr lang="en-US" dirty="0"/>
              <a:t> describes a community which also shares culture. It is a culture that is bound to a particular place. </a:t>
            </a:r>
          </a:p>
          <a:p>
            <a:endParaRPr lang="en-US" dirty="0"/>
          </a:p>
          <a:p>
            <a:r>
              <a:rPr lang="en-US" dirty="0"/>
              <a:t>Examples:  The Valley</a:t>
            </a:r>
          </a:p>
          <a:p>
            <a:pPr marL="0" indent="0">
              <a:buNone/>
            </a:pPr>
            <a:r>
              <a:rPr lang="en-US" dirty="0"/>
              <a:t>		 The Southwest or Midwest</a:t>
            </a:r>
          </a:p>
          <a:p>
            <a:pPr marL="0" indent="0">
              <a:buNone/>
            </a:pPr>
            <a:r>
              <a:rPr lang="en-US" dirty="0"/>
              <a:t>		 United States, </a:t>
            </a:r>
          </a:p>
          <a:p>
            <a:pPr marL="0" indent="0">
              <a:buNone/>
            </a:pPr>
            <a:r>
              <a:rPr lang="en-US" dirty="0"/>
              <a:t>		Western Culture</a:t>
            </a:r>
          </a:p>
        </p:txBody>
      </p:sp>
      <p:sp>
        <p:nvSpPr>
          <p:cNvPr id="3" name="Title 2">
            <a:extLst>
              <a:ext uri="{FF2B5EF4-FFF2-40B4-BE49-F238E27FC236}">
                <a16:creationId xmlns:a16="http://schemas.microsoft.com/office/drawing/2014/main" id="{D0517D48-6B8D-4417-BD0B-AC47CBD0C46F}"/>
              </a:ext>
            </a:extLst>
          </p:cNvPr>
          <p:cNvSpPr>
            <a:spLocks noGrp="1"/>
          </p:cNvSpPr>
          <p:nvPr>
            <p:ph type="title"/>
          </p:nvPr>
        </p:nvSpPr>
        <p:spPr/>
        <p:txBody>
          <a:bodyPr/>
          <a:lstStyle/>
          <a:p>
            <a:r>
              <a:rPr lang="en-US" dirty="0"/>
              <a:t>Culture Defined</a:t>
            </a:r>
          </a:p>
        </p:txBody>
      </p:sp>
    </p:spTree>
    <p:extLst>
      <p:ext uri="{BB962C8B-B14F-4D97-AF65-F5344CB8AC3E}">
        <p14:creationId xmlns:p14="http://schemas.microsoft.com/office/powerpoint/2010/main" val="274685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807E42-7B23-4938-936D-0A842E40E5BD}"/>
              </a:ext>
            </a:extLst>
          </p:cNvPr>
          <p:cNvSpPr>
            <a:spLocks noGrp="1"/>
          </p:cNvSpPr>
          <p:nvPr>
            <p:ph idx="1"/>
          </p:nvPr>
        </p:nvSpPr>
        <p:spPr/>
        <p:txBody>
          <a:bodyPr/>
          <a:lstStyle/>
          <a:p>
            <a:r>
              <a:rPr lang="en-US" u="sng" dirty="0"/>
              <a:t>Material Culture: </a:t>
            </a:r>
            <a:r>
              <a:rPr lang="en-US" dirty="0"/>
              <a:t>the physical objects that belong to groups of people</a:t>
            </a:r>
          </a:p>
          <a:p>
            <a:pPr lvl="1"/>
            <a:r>
              <a:rPr lang="en-US" dirty="0"/>
              <a:t>Metro/bus passes, architecture, food, automobiles, etc.</a:t>
            </a:r>
          </a:p>
          <a:p>
            <a:endParaRPr lang="en-US" dirty="0"/>
          </a:p>
          <a:p>
            <a:r>
              <a:rPr lang="en-US" u="sng" dirty="0"/>
              <a:t>Non-Material Culture: </a:t>
            </a:r>
            <a:r>
              <a:rPr lang="en-US" dirty="0"/>
              <a:t>ideas, attitudes, values and beliefs of a group of people. Physical objects can </a:t>
            </a:r>
            <a:r>
              <a:rPr lang="en-US" i="1" dirty="0"/>
              <a:t>symbolize non-material culture.</a:t>
            </a:r>
          </a:p>
          <a:p>
            <a:pPr lvl="1"/>
            <a:r>
              <a:rPr lang="en-US" i="1" dirty="0"/>
              <a:t>The ideas of formal, non-formal (casual), standards for education, accepted social distances (physical) between people, etc.</a:t>
            </a:r>
            <a:endParaRPr lang="en-US" dirty="0"/>
          </a:p>
        </p:txBody>
      </p:sp>
      <p:sp>
        <p:nvSpPr>
          <p:cNvPr id="3" name="Title 2">
            <a:extLst>
              <a:ext uri="{FF2B5EF4-FFF2-40B4-BE49-F238E27FC236}">
                <a16:creationId xmlns:a16="http://schemas.microsoft.com/office/drawing/2014/main" id="{6A8F868D-8645-4669-9B8E-DDE7761B8066}"/>
              </a:ext>
            </a:extLst>
          </p:cNvPr>
          <p:cNvSpPr>
            <a:spLocks noGrp="1"/>
          </p:cNvSpPr>
          <p:nvPr>
            <p:ph type="title"/>
          </p:nvPr>
        </p:nvSpPr>
        <p:spPr/>
        <p:txBody>
          <a:bodyPr/>
          <a:lstStyle/>
          <a:p>
            <a:r>
              <a:rPr lang="en-US" dirty="0"/>
              <a:t>Culture Defined</a:t>
            </a:r>
          </a:p>
        </p:txBody>
      </p:sp>
    </p:spTree>
    <p:extLst>
      <p:ext uri="{BB962C8B-B14F-4D97-AF65-F5344CB8AC3E}">
        <p14:creationId xmlns:p14="http://schemas.microsoft.com/office/powerpoint/2010/main" val="130225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00D527-56F0-434B-86F7-F2FAAC3F8386}"/>
              </a:ext>
            </a:extLst>
          </p:cNvPr>
          <p:cNvSpPr>
            <a:spLocks noGrp="1"/>
          </p:cNvSpPr>
          <p:nvPr>
            <p:ph idx="1"/>
          </p:nvPr>
        </p:nvSpPr>
        <p:spPr/>
        <p:txBody>
          <a:bodyPr/>
          <a:lstStyle/>
          <a:p>
            <a:r>
              <a:rPr lang="en-US" b="1" u="sng" dirty="0"/>
              <a:t>Cultural Universals: </a:t>
            </a:r>
            <a:r>
              <a:rPr lang="en-US" dirty="0"/>
              <a:t>Social attributes and patterns which are common to many, or all societies. </a:t>
            </a:r>
          </a:p>
        </p:txBody>
      </p:sp>
      <p:sp>
        <p:nvSpPr>
          <p:cNvPr id="3" name="Title 2">
            <a:extLst>
              <a:ext uri="{FF2B5EF4-FFF2-40B4-BE49-F238E27FC236}">
                <a16:creationId xmlns:a16="http://schemas.microsoft.com/office/drawing/2014/main" id="{1BC3CDCC-B206-4410-AE17-C5F686958CF5}"/>
              </a:ext>
            </a:extLst>
          </p:cNvPr>
          <p:cNvSpPr>
            <a:spLocks noGrp="1"/>
          </p:cNvSpPr>
          <p:nvPr>
            <p:ph type="title"/>
          </p:nvPr>
        </p:nvSpPr>
        <p:spPr/>
        <p:txBody>
          <a:bodyPr/>
          <a:lstStyle/>
          <a:p>
            <a:r>
              <a:rPr lang="en-US" dirty="0"/>
              <a:t>A Common Culture</a:t>
            </a:r>
          </a:p>
        </p:txBody>
      </p:sp>
      <p:pic>
        <p:nvPicPr>
          <p:cNvPr id="5" name="Picture 4">
            <a:extLst>
              <a:ext uri="{FF2B5EF4-FFF2-40B4-BE49-F238E27FC236}">
                <a16:creationId xmlns:a16="http://schemas.microsoft.com/office/drawing/2014/main" id="{C3AC59E4-808A-4E8C-857D-0CC14DB1CD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012" y="2895600"/>
            <a:ext cx="3200400" cy="2133867"/>
          </a:xfrm>
          <a:prstGeom prst="rect">
            <a:avLst/>
          </a:prstGeom>
        </p:spPr>
      </p:pic>
      <p:pic>
        <p:nvPicPr>
          <p:cNvPr id="9" name="Picture 8">
            <a:extLst>
              <a:ext uri="{FF2B5EF4-FFF2-40B4-BE49-F238E27FC236}">
                <a16:creationId xmlns:a16="http://schemas.microsoft.com/office/drawing/2014/main" id="{7AEE2288-8109-4F62-8CA7-4FE567BF0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513" y="4593565"/>
            <a:ext cx="3581400" cy="2014538"/>
          </a:xfrm>
          <a:prstGeom prst="rect">
            <a:avLst/>
          </a:prstGeom>
        </p:spPr>
      </p:pic>
      <p:pic>
        <p:nvPicPr>
          <p:cNvPr id="11" name="Picture 10">
            <a:extLst>
              <a:ext uri="{FF2B5EF4-FFF2-40B4-BE49-F238E27FC236}">
                <a16:creationId xmlns:a16="http://schemas.microsoft.com/office/drawing/2014/main" id="{61355070-52B7-4078-BFCD-C24763FEDE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812" y="2639668"/>
            <a:ext cx="3886202" cy="2425742"/>
          </a:xfrm>
          <a:prstGeom prst="rect">
            <a:avLst/>
          </a:prstGeom>
        </p:spPr>
      </p:pic>
    </p:spTree>
    <p:extLst>
      <p:ext uri="{BB962C8B-B14F-4D97-AF65-F5344CB8AC3E}">
        <p14:creationId xmlns:p14="http://schemas.microsoft.com/office/powerpoint/2010/main" val="40686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4E70F8-277B-4428-A8D3-359BE455A78D}"/>
              </a:ext>
            </a:extLst>
          </p:cNvPr>
          <p:cNvSpPr>
            <a:spLocks noGrp="1"/>
          </p:cNvSpPr>
          <p:nvPr>
            <p:ph idx="1"/>
          </p:nvPr>
        </p:nvSpPr>
        <p:spPr/>
        <p:txBody>
          <a:bodyPr/>
          <a:lstStyle/>
          <a:p>
            <a:r>
              <a:rPr lang="en-US" b="1" u="sng" dirty="0"/>
              <a:t>Ethnocentrism: </a:t>
            </a:r>
            <a:r>
              <a:rPr lang="en-US" dirty="0"/>
              <a:t>the belief and/or attitude that one’s own culture is superior to others. </a:t>
            </a:r>
          </a:p>
          <a:p>
            <a:endParaRPr lang="en-US" dirty="0"/>
          </a:p>
          <a:p>
            <a:r>
              <a:rPr lang="en-US" b="1" u="sng" dirty="0"/>
              <a:t>Cultural Relativism: </a:t>
            </a:r>
            <a:r>
              <a:rPr lang="en-US" dirty="0"/>
              <a:t>assessing another culture by its own standards, and limiting an ethnocentric lens.</a:t>
            </a:r>
          </a:p>
        </p:txBody>
      </p:sp>
      <p:sp>
        <p:nvSpPr>
          <p:cNvPr id="3" name="Title 2">
            <a:extLst>
              <a:ext uri="{FF2B5EF4-FFF2-40B4-BE49-F238E27FC236}">
                <a16:creationId xmlns:a16="http://schemas.microsoft.com/office/drawing/2014/main" id="{2D9124D0-D41F-485B-A6BE-5BB0F5FD1A55}"/>
              </a:ext>
            </a:extLst>
          </p:cNvPr>
          <p:cNvSpPr>
            <a:spLocks noGrp="1"/>
          </p:cNvSpPr>
          <p:nvPr>
            <p:ph type="title"/>
          </p:nvPr>
        </p:nvSpPr>
        <p:spPr/>
        <p:txBody>
          <a:bodyPr/>
          <a:lstStyle/>
          <a:p>
            <a:r>
              <a:rPr lang="en-US" dirty="0"/>
              <a:t>Perceiving Culture</a:t>
            </a:r>
          </a:p>
        </p:txBody>
      </p:sp>
    </p:spTree>
    <p:extLst>
      <p:ext uri="{BB962C8B-B14F-4D97-AF65-F5344CB8AC3E}">
        <p14:creationId xmlns:p14="http://schemas.microsoft.com/office/powerpoint/2010/main" val="2465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2E2A2A-819A-4046-9A04-7EDB4BB48E31}"/>
              </a:ext>
            </a:extLst>
          </p:cNvPr>
          <p:cNvSpPr>
            <a:spLocks noGrp="1"/>
          </p:cNvSpPr>
          <p:nvPr>
            <p:ph idx="1"/>
          </p:nvPr>
        </p:nvSpPr>
        <p:spPr>
          <a:xfrm>
            <a:off x="1522414" y="1905000"/>
            <a:ext cx="9144000" cy="4800600"/>
          </a:xfrm>
        </p:spPr>
        <p:txBody>
          <a:bodyPr>
            <a:normAutofit lnSpcReduction="10000"/>
          </a:bodyPr>
          <a:lstStyle/>
          <a:p>
            <a:r>
              <a:rPr lang="en-US" b="1" u="sng" dirty="0"/>
              <a:t>Conflict Theory:</a:t>
            </a:r>
            <a:r>
              <a:rPr lang="en-US" dirty="0"/>
              <a:t> Cultural norms privilege certain values, ideas, attitudes, spaces and histories. </a:t>
            </a:r>
          </a:p>
          <a:p>
            <a:pPr lvl="1"/>
            <a:r>
              <a:rPr lang="en-US" dirty="0"/>
              <a:t>How would a social problem related to Coca-Cola be interpreted by a </a:t>
            </a:r>
            <a:r>
              <a:rPr lang="en-US" b="1" i="1" dirty="0"/>
              <a:t>Conflict Theorist</a:t>
            </a:r>
            <a:r>
              <a:rPr lang="en-US" dirty="0"/>
              <a:t>?</a:t>
            </a:r>
          </a:p>
          <a:p>
            <a:endParaRPr lang="en-US" dirty="0"/>
          </a:p>
          <a:p>
            <a:endParaRPr lang="en-US" dirty="0"/>
          </a:p>
          <a:p>
            <a:r>
              <a:rPr lang="en-US" b="1" u="sng" dirty="0"/>
              <a:t>Symbolic Interactionism: </a:t>
            </a:r>
            <a:r>
              <a:rPr lang="en-US" dirty="0"/>
              <a:t>Objects and actions are attached to particular symbolic meanings. Communication and language are key mediums in which objects and actions are interpreted and ultimately, responded to. </a:t>
            </a:r>
          </a:p>
          <a:p>
            <a:pPr lvl="1"/>
            <a:r>
              <a:rPr lang="en-US" dirty="0"/>
              <a:t>How would meaning attached to Coca-Cola be interpreted by a </a:t>
            </a:r>
            <a:r>
              <a:rPr lang="en-US" b="1" i="1" dirty="0"/>
              <a:t>Symbolic Interactionist</a:t>
            </a:r>
            <a:r>
              <a:rPr lang="en-US" dirty="0"/>
              <a:t>?</a:t>
            </a:r>
          </a:p>
        </p:txBody>
      </p:sp>
      <p:sp>
        <p:nvSpPr>
          <p:cNvPr id="3" name="Title 2">
            <a:extLst>
              <a:ext uri="{FF2B5EF4-FFF2-40B4-BE49-F238E27FC236}">
                <a16:creationId xmlns:a16="http://schemas.microsoft.com/office/drawing/2014/main" id="{72F3C57A-AAEA-45CD-80BC-5EABC10017FE}"/>
              </a:ext>
            </a:extLst>
          </p:cNvPr>
          <p:cNvSpPr>
            <a:spLocks noGrp="1"/>
          </p:cNvSpPr>
          <p:nvPr>
            <p:ph type="title"/>
          </p:nvPr>
        </p:nvSpPr>
        <p:spPr/>
        <p:txBody>
          <a:bodyPr/>
          <a:lstStyle/>
          <a:p>
            <a:r>
              <a:rPr lang="en-US" dirty="0"/>
              <a:t>Theoretical Frames</a:t>
            </a:r>
          </a:p>
        </p:txBody>
      </p:sp>
    </p:spTree>
    <p:extLst>
      <p:ext uri="{BB962C8B-B14F-4D97-AF65-F5344CB8AC3E}">
        <p14:creationId xmlns:p14="http://schemas.microsoft.com/office/powerpoint/2010/main" val="131329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pPr marL="0" indent="0">
              <a:buNone/>
            </a:pPr>
            <a:r>
              <a:rPr lang="en-US" b="1" u="sng" dirty="0"/>
              <a:t>Next Time:</a:t>
            </a:r>
          </a:p>
          <a:p>
            <a:pPr marL="0" indent="0">
              <a:buNone/>
            </a:pPr>
            <a:endParaRPr lang="en-US" dirty="0"/>
          </a:p>
        </p:txBody>
      </p:sp>
      <p:sp>
        <p:nvSpPr>
          <p:cNvPr id="3" name="Content Placeholder 2"/>
          <p:cNvSpPr>
            <a:spLocks noGrp="1"/>
          </p:cNvSpPr>
          <p:nvPr>
            <p:ph sz="half" idx="1"/>
          </p:nvPr>
        </p:nvSpPr>
        <p:spPr/>
        <p:txBody>
          <a:bodyPr/>
          <a:lstStyle/>
          <a:p>
            <a:pPr marL="0" indent="0">
              <a:buNone/>
            </a:pPr>
            <a:r>
              <a:rPr lang="en-US" b="1" u="sng" dirty="0"/>
              <a:t>Last Time:</a:t>
            </a:r>
          </a:p>
          <a:p>
            <a:pPr marL="0" indent="0">
              <a:buNone/>
            </a:pPr>
            <a:endParaRPr lang="en-US" dirty="0"/>
          </a:p>
        </p:txBody>
      </p:sp>
      <p:sp>
        <p:nvSpPr>
          <p:cNvPr id="2" name="Title 1"/>
          <p:cNvSpPr>
            <a:spLocks noGrp="1"/>
          </p:cNvSpPr>
          <p:nvPr>
            <p:ph type="title"/>
          </p:nvPr>
        </p:nvSpPr>
        <p:spPr/>
        <p:txBody>
          <a:bodyPr/>
          <a:lstStyle/>
          <a:p>
            <a:r>
              <a:rPr lang="en-US" dirty="0"/>
              <a:t>Where we’ve been…</a:t>
            </a:r>
          </a:p>
        </p:txBody>
      </p:sp>
    </p:spTree>
    <p:extLst>
      <p:ext uri="{BB962C8B-B14F-4D97-AF65-F5344CB8AC3E}">
        <p14:creationId xmlns:p14="http://schemas.microsoft.com/office/powerpoint/2010/main" val="11052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B7586E-8848-4C08-A82E-E5263C9BAABF}"/>
              </a:ext>
            </a:extLst>
          </p:cNvPr>
          <p:cNvSpPr>
            <a:spLocks noGrp="1"/>
          </p:cNvSpPr>
          <p:nvPr>
            <p:ph idx="1"/>
          </p:nvPr>
        </p:nvSpPr>
        <p:spPr/>
        <p:txBody>
          <a:bodyPr/>
          <a:lstStyle/>
          <a:p>
            <a:r>
              <a:rPr lang="en-US" b="1" u="sng" dirty="0"/>
              <a:t>Guiding Question:  </a:t>
            </a:r>
          </a:p>
          <a:p>
            <a:pPr marL="0" indent="0">
              <a:buNone/>
            </a:pPr>
            <a:r>
              <a:rPr lang="en-US" dirty="0"/>
              <a:t>In </a:t>
            </a:r>
            <a:r>
              <a:rPr lang="en-US" dirty="0" err="1"/>
              <a:t>Nnedi</a:t>
            </a:r>
            <a:r>
              <a:rPr lang="en-US" dirty="0"/>
              <a:t> </a:t>
            </a:r>
            <a:r>
              <a:rPr lang="en-US" dirty="0" err="1"/>
              <a:t>Okorafor’s</a:t>
            </a:r>
            <a:r>
              <a:rPr lang="en-US" dirty="0"/>
              <a:t> talk, how does </a:t>
            </a:r>
            <a:r>
              <a:rPr lang="en-US" b="1" i="1" dirty="0"/>
              <a:t>culture</a:t>
            </a:r>
            <a:r>
              <a:rPr lang="en-US" dirty="0"/>
              <a:t> influence the construction of her character’s </a:t>
            </a:r>
            <a:r>
              <a:rPr lang="en-US" u="sng" dirty="0"/>
              <a:t>behavior, experience, environment, and future</a:t>
            </a:r>
            <a:r>
              <a:rPr lang="en-US" dirty="0"/>
              <a:t>?</a:t>
            </a:r>
          </a:p>
          <a:p>
            <a:endParaRPr lang="en-US" dirty="0"/>
          </a:p>
          <a:p>
            <a:pPr marL="0" indent="0">
              <a:buNone/>
            </a:pPr>
            <a:endParaRPr lang="en-US" dirty="0"/>
          </a:p>
          <a:p>
            <a:r>
              <a:rPr lang="en-US" dirty="0">
                <a:hlinkClick r:id="rId3"/>
              </a:rPr>
              <a:t>https://www.ted.com/talks/nnedi_okorafor_sci_fi_stories_that_imagine_a_future_africa#t-544450</a:t>
            </a:r>
            <a:r>
              <a:rPr lang="en-US" dirty="0"/>
              <a:t> </a:t>
            </a:r>
          </a:p>
          <a:p>
            <a:endParaRPr lang="en-US" dirty="0"/>
          </a:p>
        </p:txBody>
      </p:sp>
      <p:sp>
        <p:nvSpPr>
          <p:cNvPr id="3" name="Title 2">
            <a:extLst>
              <a:ext uri="{FF2B5EF4-FFF2-40B4-BE49-F238E27FC236}">
                <a16:creationId xmlns:a16="http://schemas.microsoft.com/office/drawing/2014/main" id="{F0002596-A2E4-419E-B94B-260507B5FBBA}"/>
              </a:ext>
            </a:extLst>
          </p:cNvPr>
          <p:cNvSpPr>
            <a:spLocks noGrp="1"/>
          </p:cNvSpPr>
          <p:nvPr>
            <p:ph type="title"/>
          </p:nvPr>
        </p:nvSpPr>
        <p:spPr/>
        <p:txBody>
          <a:bodyPr/>
          <a:lstStyle/>
          <a:p>
            <a:r>
              <a:rPr lang="en-US" dirty="0"/>
              <a:t>Using the Sociological Imagination</a:t>
            </a:r>
          </a:p>
        </p:txBody>
      </p:sp>
    </p:spTree>
    <p:extLst>
      <p:ext uri="{BB962C8B-B14F-4D97-AF65-F5344CB8AC3E}">
        <p14:creationId xmlns:p14="http://schemas.microsoft.com/office/powerpoint/2010/main" val="264456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26A0DF-2F17-4F80-8074-F0F762F1625C}"/>
              </a:ext>
            </a:extLst>
          </p:cNvPr>
          <p:cNvSpPr>
            <a:spLocks noGrp="1"/>
          </p:cNvSpPr>
          <p:nvPr>
            <p:ph idx="1"/>
          </p:nvPr>
        </p:nvSpPr>
        <p:spPr>
          <a:xfrm>
            <a:off x="379412" y="1905000"/>
            <a:ext cx="11582400" cy="4876800"/>
          </a:xfrm>
        </p:spPr>
        <p:txBody>
          <a:bodyPr>
            <a:normAutofit lnSpcReduction="10000"/>
          </a:bodyPr>
          <a:lstStyle/>
          <a:p>
            <a:r>
              <a:rPr lang="en-US" dirty="0"/>
              <a:t>What if an element of your own culture (</a:t>
            </a:r>
            <a:r>
              <a:rPr lang="en-US" b="1" dirty="0"/>
              <a:t>Material </a:t>
            </a:r>
            <a:r>
              <a:rPr lang="en-US" dirty="0"/>
              <a:t>or </a:t>
            </a:r>
            <a:r>
              <a:rPr lang="en-US" b="1" dirty="0"/>
              <a:t>Non-Material</a:t>
            </a:r>
            <a:r>
              <a:rPr lang="en-US" dirty="0"/>
              <a:t>) were radically changed by a new technology? How would your life be different?</a:t>
            </a:r>
          </a:p>
          <a:p>
            <a:pPr lvl="1"/>
            <a:r>
              <a:rPr lang="en-US" dirty="0"/>
              <a:t>Write a fictional story which </a:t>
            </a:r>
            <a:r>
              <a:rPr lang="en-US" b="1" i="1" u="sng" dirty="0"/>
              <a:t>introduces</a:t>
            </a:r>
            <a:r>
              <a:rPr lang="en-US" dirty="0"/>
              <a:t> an answer to the above question</a:t>
            </a:r>
          </a:p>
          <a:p>
            <a:pPr lvl="1"/>
            <a:endParaRPr lang="en-US" dirty="0"/>
          </a:p>
          <a:p>
            <a:pPr lvl="1"/>
            <a:r>
              <a:rPr lang="en-US" dirty="0"/>
              <a:t>1-2 Pages in length, Single Spaced, Times New Roman, Size 12 font</a:t>
            </a:r>
          </a:p>
          <a:p>
            <a:pPr lvl="1"/>
            <a:endParaRPr lang="en-US" dirty="0"/>
          </a:p>
          <a:p>
            <a:pPr lvl="1"/>
            <a:r>
              <a:rPr lang="en-US" dirty="0"/>
              <a:t>Clearly identify a material or non-material element of culture that is being changed.</a:t>
            </a:r>
          </a:p>
          <a:p>
            <a:pPr lvl="1"/>
            <a:endParaRPr lang="en-US" dirty="0"/>
          </a:p>
          <a:p>
            <a:pPr lvl="1"/>
            <a:r>
              <a:rPr lang="en-US" dirty="0"/>
              <a:t>Create a new technology (possible, impossible, or improbable) that transforms the experience of the above element.</a:t>
            </a:r>
          </a:p>
          <a:p>
            <a:pPr marL="274320" lvl="1" indent="0">
              <a:buNone/>
            </a:pPr>
            <a:endParaRPr lang="en-US" dirty="0"/>
          </a:p>
          <a:p>
            <a:pPr lvl="1"/>
            <a:r>
              <a:rPr lang="en-US" dirty="0"/>
              <a:t>Be creative and have fun with this assignment!</a:t>
            </a:r>
          </a:p>
          <a:p>
            <a:pPr lvl="1"/>
            <a:endParaRPr lang="en-US" dirty="0"/>
          </a:p>
          <a:p>
            <a:pPr marL="274320" lvl="1" indent="0">
              <a:buNone/>
            </a:pPr>
            <a:r>
              <a:rPr lang="en-US" dirty="0"/>
              <a:t>[LEARNING OBJECTIVES MET:]</a:t>
            </a:r>
          </a:p>
          <a:p>
            <a:pPr marL="274320" lvl="1" indent="0">
              <a:buNone/>
            </a:pPr>
            <a:endParaRPr lang="en-US" dirty="0"/>
          </a:p>
          <a:p>
            <a:pPr lvl="2"/>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129DC8A4-BDEA-465F-8C38-1DB0C33961BF}"/>
              </a:ext>
            </a:extLst>
          </p:cNvPr>
          <p:cNvSpPr>
            <a:spLocks noGrp="1"/>
          </p:cNvSpPr>
          <p:nvPr>
            <p:ph type="title"/>
          </p:nvPr>
        </p:nvSpPr>
        <p:spPr/>
        <p:txBody>
          <a:bodyPr/>
          <a:lstStyle/>
          <a:p>
            <a:r>
              <a:rPr lang="en-US" dirty="0"/>
              <a:t>Assignment</a:t>
            </a:r>
          </a:p>
        </p:txBody>
      </p:sp>
    </p:spTree>
    <p:extLst>
      <p:ext uri="{BB962C8B-B14F-4D97-AF65-F5344CB8AC3E}">
        <p14:creationId xmlns:p14="http://schemas.microsoft.com/office/powerpoint/2010/main" val="37032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fade">
                                      <p:cBhvr>
                                        <p:cTn id="17" dur="500"/>
                                        <p:tgtEl>
                                          <p:spTgt spid="2">
                                            <p:txEl>
                                              <p:pRg st="9" end="9"/>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animEffect transition="in" filter="fade">
                                      <p:cBhvr>
                                        <p:cTn id="29"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22412" y="2819399"/>
            <a:ext cx="10058399" cy="3352801"/>
          </a:xfrm>
        </p:spPr>
        <p:txBody>
          <a:bodyPr/>
          <a:lstStyle/>
          <a:p>
            <a:r>
              <a:rPr lang="en-US" dirty="0"/>
              <a:t>In what way(s) does </a:t>
            </a:r>
            <a:r>
              <a:rPr lang="en-US" b="1" dirty="0"/>
              <a:t>culture</a:t>
            </a:r>
            <a:r>
              <a:rPr lang="en-US" dirty="0"/>
              <a:t> allow us to more critically understand the behavior and dynamics of </a:t>
            </a:r>
            <a:r>
              <a:rPr lang="en-US" b="1" dirty="0"/>
              <a:t>groups</a:t>
            </a:r>
            <a:r>
              <a:rPr lang="en-US" dirty="0"/>
              <a:t>?</a:t>
            </a:r>
          </a:p>
          <a:p>
            <a:r>
              <a:rPr lang="en-US" dirty="0"/>
              <a:t>How does the </a:t>
            </a:r>
            <a:r>
              <a:rPr lang="en-US" i="1" u="sng" dirty="0"/>
              <a:t>Sociological Imagination </a:t>
            </a:r>
            <a:r>
              <a:rPr lang="en-US" dirty="0"/>
              <a:t>help us to better understand </a:t>
            </a:r>
            <a:r>
              <a:rPr lang="en-US" b="1" dirty="0"/>
              <a:t>culture</a:t>
            </a:r>
            <a:r>
              <a:rPr lang="en-US" dirty="0"/>
              <a:t>? </a:t>
            </a:r>
          </a:p>
        </p:txBody>
      </p:sp>
      <p:sp>
        <p:nvSpPr>
          <p:cNvPr id="6" name="Text Placeholder 5"/>
          <p:cNvSpPr>
            <a:spLocks noGrp="1"/>
          </p:cNvSpPr>
          <p:nvPr>
            <p:ph type="body" idx="1"/>
          </p:nvPr>
        </p:nvSpPr>
        <p:spPr/>
        <p:txBody>
          <a:bodyPr/>
          <a:lstStyle/>
          <a:p>
            <a:r>
              <a:rPr lang="en-US" b="1" u="sng" dirty="0"/>
              <a:t>Essential Questions:</a:t>
            </a:r>
          </a:p>
        </p:txBody>
      </p:sp>
      <p:sp>
        <p:nvSpPr>
          <p:cNvPr id="2" name="Title 1"/>
          <p:cNvSpPr>
            <a:spLocks noGrp="1"/>
          </p:cNvSpPr>
          <p:nvPr>
            <p:ph type="title"/>
          </p:nvPr>
        </p:nvSpPr>
        <p:spPr/>
        <p:txBody>
          <a:bodyPr/>
          <a:lstStyle/>
          <a:p>
            <a:r>
              <a:rPr lang="en-US" dirty="0"/>
              <a:t>Culture</a:t>
            </a:r>
          </a:p>
        </p:txBody>
      </p:sp>
    </p:spTree>
    <p:extLst>
      <p:ext uri="{BB962C8B-B14F-4D97-AF65-F5344CB8AC3E}">
        <p14:creationId xmlns:p14="http://schemas.microsoft.com/office/powerpoint/2010/main" val="2239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60454FA-0A62-46E6-B0D8-3E6A786C402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4612" y="4876800"/>
            <a:ext cx="3657600" cy="1920240"/>
          </a:xfrm>
        </p:spPr>
      </p:pic>
      <p:pic>
        <p:nvPicPr>
          <p:cNvPr id="6" name="Content Placeholder 5">
            <a:extLst>
              <a:ext uri="{FF2B5EF4-FFF2-40B4-BE49-F238E27FC236}">
                <a16:creationId xmlns:a16="http://schemas.microsoft.com/office/drawing/2014/main" id="{7527D358-96B5-4BDF-B212-4B5D9EB48798}"/>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06092" y="1576098"/>
            <a:ext cx="5329430" cy="2995901"/>
          </a:xfrm>
        </p:spPr>
      </p:pic>
      <p:sp>
        <p:nvSpPr>
          <p:cNvPr id="4" name="Title 3">
            <a:extLst>
              <a:ext uri="{FF2B5EF4-FFF2-40B4-BE49-F238E27FC236}">
                <a16:creationId xmlns:a16="http://schemas.microsoft.com/office/drawing/2014/main" id="{3F82E0B4-1503-46B8-9C72-0A76197EA2A6}"/>
              </a:ext>
            </a:extLst>
          </p:cNvPr>
          <p:cNvSpPr>
            <a:spLocks noGrp="1"/>
          </p:cNvSpPr>
          <p:nvPr>
            <p:ph type="title"/>
          </p:nvPr>
        </p:nvSpPr>
        <p:spPr/>
        <p:txBody>
          <a:bodyPr>
            <a:normAutofit fontScale="90000"/>
          </a:bodyPr>
          <a:lstStyle/>
          <a:p>
            <a:r>
              <a:rPr lang="en-US" dirty="0"/>
              <a:t>“Drag is there to remind culture not to take itself too seriously. All of this is illusion.” </a:t>
            </a:r>
            <a:r>
              <a:rPr lang="en-US" dirty="0" err="1"/>
              <a:t>RuPaul</a:t>
            </a:r>
            <a:br>
              <a:rPr lang="en-US" dirty="0"/>
            </a:br>
            <a:endParaRPr lang="en-US" dirty="0"/>
          </a:p>
        </p:txBody>
      </p:sp>
      <p:pic>
        <p:nvPicPr>
          <p:cNvPr id="10" name="Picture 9">
            <a:extLst>
              <a:ext uri="{FF2B5EF4-FFF2-40B4-BE49-F238E27FC236}">
                <a16:creationId xmlns:a16="http://schemas.microsoft.com/office/drawing/2014/main" id="{C5B5297F-B9C6-4E48-AB8E-BD37A8FD92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5812" y="1543030"/>
            <a:ext cx="4702265" cy="3134078"/>
          </a:xfrm>
          <a:prstGeom prst="rect">
            <a:avLst/>
          </a:prstGeom>
        </p:spPr>
      </p:pic>
      <p:pic>
        <p:nvPicPr>
          <p:cNvPr id="12" name="Picture 11">
            <a:extLst>
              <a:ext uri="{FF2B5EF4-FFF2-40B4-BE49-F238E27FC236}">
                <a16:creationId xmlns:a16="http://schemas.microsoft.com/office/drawing/2014/main" id="{D7C8B5FD-17D2-4F29-B440-F543C0EDB9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8412" y="4876800"/>
            <a:ext cx="3429000" cy="1920240"/>
          </a:xfrm>
          <a:prstGeom prst="rect">
            <a:avLst/>
          </a:prstGeom>
        </p:spPr>
      </p:pic>
      <p:pic>
        <p:nvPicPr>
          <p:cNvPr id="14" name="Picture 13">
            <a:extLst>
              <a:ext uri="{FF2B5EF4-FFF2-40B4-BE49-F238E27FC236}">
                <a16:creationId xmlns:a16="http://schemas.microsoft.com/office/drawing/2014/main" id="{73FA2777-556A-4A33-9092-F7FA8619B1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6612" y="4114800"/>
            <a:ext cx="3177267" cy="2286000"/>
          </a:xfrm>
          <a:prstGeom prst="rect">
            <a:avLst/>
          </a:prstGeom>
        </p:spPr>
      </p:pic>
    </p:spTree>
    <p:extLst>
      <p:ext uri="{BB962C8B-B14F-4D97-AF65-F5344CB8AC3E}">
        <p14:creationId xmlns:p14="http://schemas.microsoft.com/office/powerpoint/2010/main" val="114602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F3C82-E6EB-4BC5-B9FA-3EBA5E1F1501}"/>
              </a:ext>
            </a:extLst>
          </p:cNvPr>
          <p:cNvSpPr>
            <a:spLocks noGrp="1"/>
          </p:cNvSpPr>
          <p:nvPr>
            <p:ph sz="quarter" idx="4"/>
          </p:nvPr>
        </p:nvSpPr>
        <p:spPr>
          <a:xfrm>
            <a:off x="6249860" y="2819399"/>
            <a:ext cx="4721352" cy="3352801"/>
          </a:xfrm>
        </p:spPr>
        <p:txBody>
          <a:bodyPr/>
          <a:lstStyle/>
          <a:p>
            <a:r>
              <a:rPr lang="en-US" dirty="0"/>
              <a:t>What does culture look like? </a:t>
            </a:r>
          </a:p>
          <a:p>
            <a:endParaRPr lang="en-US" dirty="0"/>
          </a:p>
          <a:p>
            <a:r>
              <a:rPr lang="en-US" dirty="0"/>
              <a:t>Where does culture exist?</a:t>
            </a:r>
          </a:p>
          <a:p>
            <a:endParaRPr lang="en-US" dirty="0"/>
          </a:p>
          <a:p>
            <a:r>
              <a:rPr lang="en-US" dirty="0"/>
              <a:t>How does culture change?</a:t>
            </a:r>
          </a:p>
          <a:p>
            <a:endParaRPr lang="en-US" dirty="0"/>
          </a:p>
          <a:p>
            <a:endParaRPr lang="en-US" dirty="0"/>
          </a:p>
        </p:txBody>
      </p:sp>
      <p:sp>
        <p:nvSpPr>
          <p:cNvPr id="3" name="Text Placeholder 2">
            <a:extLst>
              <a:ext uri="{FF2B5EF4-FFF2-40B4-BE49-F238E27FC236}">
                <a16:creationId xmlns:a16="http://schemas.microsoft.com/office/drawing/2014/main" id="{208D2B30-568B-4AA7-9475-DD6CCC53699C}"/>
              </a:ext>
            </a:extLst>
          </p:cNvPr>
          <p:cNvSpPr>
            <a:spLocks noGrp="1"/>
          </p:cNvSpPr>
          <p:nvPr>
            <p:ph type="body" sz="quarter" idx="3"/>
          </p:nvPr>
        </p:nvSpPr>
        <p:spPr/>
        <p:txBody>
          <a:bodyPr/>
          <a:lstStyle/>
          <a:p>
            <a:r>
              <a:rPr lang="en-US" dirty="0"/>
              <a:t>Our Definition:</a:t>
            </a:r>
          </a:p>
        </p:txBody>
      </p:sp>
      <p:sp>
        <p:nvSpPr>
          <p:cNvPr id="4" name="Content Placeholder 3">
            <a:extLst>
              <a:ext uri="{FF2B5EF4-FFF2-40B4-BE49-F238E27FC236}">
                <a16:creationId xmlns:a16="http://schemas.microsoft.com/office/drawing/2014/main" id="{6D0D1878-CFF1-418F-94C8-646915888078}"/>
              </a:ext>
            </a:extLst>
          </p:cNvPr>
          <p:cNvSpPr>
            <a:spLocks noGrp="1"/>
          </p:cNvSpPr>
          <p:nvPr>
            <p:ph sz="half" idx="2"/>
          </p:nvPr>
        </p:nvSpPr>
        <p:spPr>
          <a:xfrm>
            <a:off x="1217612" y="2819399"/>
            <a:ext cx="4721353" cy="3352801"/>
          </a:xfrm>
        </p:spPr>
        <p:txBody>
          <a:bodyPr>
            <a:normAutofit lnSpcReduction="10000"/>
          </a:bodyPr>
          <a:lstStyle/>
          <a:p>
            <a:r>
              <a:rPr lang="en-US" dirty="0"/>
              <a:t>“Behavior based on learned customs is not a bad thing. Being familiar with unwritten rules helps people feel secure and “normal”. Most people want to live their daily lives confident that their behaviors will not be challenged or disrupted.” (OpenStax.org/sociology2e)</a:t>
            </a:r>
          </a:p>
        </p:txBody>
      </p:sp>
      <p:sp>
        <p:nvSpPr>
          <p:cNvPr id="5" name="Text Placeholder 4">
            <a:extLst>
              <a:ext uri="{FF2B5EF4-FFF2-40B4-BE49-F238E27FC236}">
                <a16:creationId xmlns:a16="http://schemas.microsoft.com/office/drawing/2014/main" id="{E98196B8-A124-43B2-858E-C73427F3C38E}"/>
              </a:ext>
            </a:extLst>
          </p:cNvPr>
          <p:cNvSpPr>
            <a:spLocks noGrp="1"/>
          </p:cNvSpPr>
          <p:nvPr>
            <p:ph type="body" idx="1"/>
          </p:nvPr>
        </p:nvSpPr>
        <p:spPr/>
        <p:txBody>
          <a:bodyPr/>
          <a:lstStyle/>
          <a:p>
            <a:r>
              <a:rPr lang="en-US" dirty="0"/>
              <a:t>Your Textbook: </a:t>
            </a:r>
          </a:p>
        </p:txBody>
      </p:sp>
      <p:sp>
        <p:nvSpPr>
          <p:cNvPr id="6" name="Title 5">
            <a:extLst>
              <a:ext uri="{FF2B5EF4-FFF2-40B4-BE49-F238E27FC236}">
                <a16:creationId xmlns:a16="http://schemas.microsoft.com/office/drawing/2014/main" id="{7BB49A8A-902E-4940-A516-9664EDE876D1}"/>
              </a:ext>
            </a:extLst>
          </p:cNvPr>
          <p:cNvSpPr>
            <a:spLocks noGrp="1"/>
          </p:cNvSpPr>
          <p:nvPr>
            <p:ph type="title"/>
          </p:nvPr>
        </p:nvSpPr>
        <p:spPr/>
        <p:txBody>
          <a:bodyPr/>
          <a:lstStyle/>
          <a:p>
            <a:r>
              <a:rPr lang="en-US" dirty="0"/>
              <a:t>Culture</a:t>
            </a:r>
          </a:p>
        </p:txBody>
      </p:sp>
    </p:spTree>
    <p:extLst>
      <p:ext uri="{BB962C8B-B14F-4D97-AF65-F5344CB8AC3E}">
        <p14:creationId xmlns:p14="http://schemas.microsoft.com/office/powerpoint/2010/main" val="94078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What is the object I’ve handed out?</a:t>
            </a:r>
          </a:p>
          <a:p>
            <a:pPr marL="0" indent="0">
              <a:buNone/>
            </a:pPr>
            <a:endParaRPr lang="en-US" dirty="0"/>
          </a:p>
          <a:p>
            <a:pPr marL="0" indent="0">
              <a:buNone/>
            </a:pPr>
            <a:r>
              <a:rPr lang="en-US" dirty="0"/>
              <a:t>How would you describe it in detail?</a:t>
            </a:r>
          </a:p>
          <a:p>
            <a:pPr marL="0" indent="0">
              <a:buNone/>
            </a:pPr>
            <a:endParaRPr lang="en-US" dirty="0"/>
          </a:p>
          <a:p>
            <a:pPr marL="0" indent="0">
              <a:buNone/>
            </a:pPr>
            <a:r>
              <a:rPr lang="en-US" dirty="0"/>
              <a:t>What would you call it?</a:t>
            </a:r>
          </a:p>
          <a:p>
            <a:pPr marL="0" indent="0">
              <a:buNone/>
            </a:pPr>
            <a:endParaRPr lang="en-US" dirty="0"/>
          </a:p>
        </p:txBody>
      </p:sp>
      <p:sp>
        <p:nvSpPr>
          <p:cNvPr id="2" name="Title 1"/>
          <p:cNvSpPr>
            <a:spLocks noGrp="1"/>
          </p:cNvSpPr>
          <p:nvPr>
            <p:ph type="title"/>
          </p:nvPr>
        </p:nvSpPr>
        <p:spPr/>
        <p:txBody>
          <a:bodyPr/>
          <a:lstStyle/>
          <a:p>
            <a:r>
              <a:rPr lang="en-US" dirty="0"/>
              <a:t>Culture Through Objects</a:t>
            </a:r>
          </a:p>
        </p:txBody>
      </p:sp>
      <p:pic>
        <p:nvPicPr>
          <p:cNvPr id="5" name="Picture 4">
            <a:extLst>
              <a:ext uri="{FF2B5EF4-FFF2-40B4-BE49-F238E27FC236}">
                <a16:creationId xmlns:a16="http://schemas.microsoft.com/office/drawing/2014/main" id="{74B843D3-587D-4201-8BFE-9F4799561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13" y="2209800"/>
            <a:ext cx="3429000" cy="3429000"/>
          </a:xfrm>
          <a:prstGeom prst="rect">
            <a:avLst/>
          </a:prstGeom>
        </p:spPr>
      </p:pic>
    </p:spTree>
    <p:extLst>
      <p:ext uri="{BB962C8B-B14F-4D97-AF65-F5344CB8AC3E}">
        <p14:creationId xmlns:p14="http://schemas.microsoft.com/office/powerpoint/2010/main" val="231553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vs. Soda</a:t>
            </a:r>
          </a:p>
        </p:txBody>
      </p:sp>
      <p:pic>
        <p:nvPicPr>
          <p:cNvPr id="5" name="Content Placeholder 4">
            <a:extLst>
              <a:ext uri="{FF2B5EF4-FFF2-40B4-BE49-F238E27FC236}">
                <a16:creationId xmlns:a16="http://schemas.microsoft.com/office/drawing/2014/main" id="{C3E562F2-154C-4BF1-BAC0-7ED2CE2A9E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0532" y="1905000"/>
            <a:ext cx="7047762" cy="4267200"/>
          </a:xfrm>
        </p:spPr>
      </p:pic>
    </p:spTree>
    <p:extLst>
      <p:ext uri="{BB962C8B-B14F-4D97-AF65-F5344CB8AC3E}">
        <p14:creationId xmlns:p14="http://schemas.microsoft.com/office/powerpoint/2010/main" val="30412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through objects</a:t>
            </a:r>
          </a:p>
        </p:txBody>
      </p:sp>
      <p:sp>
        <p:nvSpPr>
          <p:cNvPr id="3" name="Content Placeholder 2">
            <a:extLst>
              <a:ext uri="{FF2B5EF4-FFF2-40B4-BE49-F238E27FC236}">
                <a16:creationId xmlns:a16="http://schemas.microsoft.com/office/drawing/2014/main" id="{B24A1678-CF66-450C-A0F5-93040FFF4312}"/>
              </a:ext>
            </a:extLst>
          </p:cNvPr>
          <p:cNvSpPr>
            <a:spLocks noGrp="1"/>
          </p:cNvSpPr>
          <p:nvPr>
            <p:ph idx="1"/>
          </p:nvPr>
        </p:nvSpPr>
        <p:spPr/>
        <p:txBody>
          <a:bodyPr/>
          <a:lstStyle/>
          <a:p>
            <a:r>
              <a:rPr lang="en-US" dirty="0"/>
              <a:t>1. How does the object relate to your personal life?</a:t>
            </a:r>
          </a:p>
          <a:p>
            <a:endParaRPr lang="en-US" dirty="0"/>
          </a:p>
        </p:txBody>
      </p:sp>
      <p:pic>
        <p:nvPicPr>
          <p:cNvPr id="5" name="Picture 4">
            <a:extLst>
              <a:ext uri="{FF2B5EF4-FFF2-40B4-BE49-F238E27FC236}">
                <a16:creationId xmlns:a16="http://schemas.microsoft.com/office/drawing/2014/main" id="{DB44AC2D-FB9B-47BD-8274-6F734866E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634" y="2667000"/>
            <a:ext cx="4611006" cy="2590800"/>
          </a:xfrm>
          <a:prstGeom prst="rect">
            <a:avLst/>
          </a:prstGeom>
        </p:spPr>
      </p:pic>
      <p:pic>
        <p:nvPicPr>
          <p:cNvPr id="7" name="Picture 6">
            <a:extLst>
              <a:ext uri="{FF2B5EF4-FFF2-40B4-BE49-F238E27FC236}">
                <a16:creationId xmlns:a16="http://schemas.microsoft.com/office/drawing/2014/main" id="{0AD51480-B718-443B-9067-24972DE47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612" y="4572000"/>
            <a:ext cx="3823152" cy="2148126"/>
          </a:xfrm>
          <a:prstGeom prst="rect">
            <a:avLst/>
          </a:prstGeom>
        </p:spPr>
      </p:pic>
      <p:pic>
        <p:nvPicPr>
          <p:cNvPr id="9" name="Picture 8">
            <a:extLst>
              <a:ext uri="{FF2B5EF4-FFF2-40B4-BE49-F238E27FC236}">
                <a16:creationId xmlns:a16="http://schemas.microsoft.com/office/drawing/2014/main" id="{2FF4F462-DFA0-43AF-9DE0-2503FBA95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4612" y="2286000"/>
            <a:ext cx="4371975" cy="2456494"/>
          </a:xfrm>
          <a:prstGeom prst="rect">
            <a:avLst/>
          </a:prstGeom>
        </p:spPr>
      </p:pic>
    </p:spTree>
    <p:extLst>
      <p:ext uri="{BB962C8B-B14F-4D97-AF65-F5344CB8AC3E}">
        <p14:creationId xmlns:p14="http://schemas.microsoft.com/office/powerpoint/2010/main" val="236575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through Objects</a:t>
            </a:r>
          </a:p>
        </p:txBody>
      </p:sp>
      <p:sp>
        <p:nvSpPr>
          <p:cNvPr id="3" name="Content Placeholder 2">
            <a:extLst>
              <a:ext uri="{FF2B5EF4-FFF2-40B4-BE49-F238E27FC236}">
                <a16:creationId xmlns:a16="http://schemas.microsoft.com/office/drawing/2014/main" id="{4647318B-498D-4BE0-AD18-6AFC52DCEC9A}"/>
              </a:ext>
            </a:extLst>
          </p:cNvPr>
          <p:cNvSpPr>
            <a:spLocks noGrp="1"/>
          </p:cNvSpPr>
          <p:nvPr>
            <p:ph idx="1"/>
          </p:nvPr>
        </p:nvSpPr>
        <p:spPr/>
        <p:txBody>
          <a:bodyPr/>
          <a:lstStyle/>
          <a:p>
            <a:r>
              <a:rPr lang="en-US" dirty="0"/>
              <a:t>1. How is the object bought and sold?</a:t>
            </a:r>
          </a:p>
          <a:p>
            <a:endParaRPr lang="en-US" dirty="0"/>
          </a:p>
          <a:p>
            <a:endParaRPr lang="en-US" dirty="0"/>
          </a:p>
          <a:p>
            <a:r>
              <a:rPr lang="en-US" dirty="0"/>
              <a:t>2. Who benefits from it? Who suffers from it?</a:t>
            </a:r>
          </a:p>
          <a:p>
            <a:endParaRPr lang="en-US" dirty="0"/>
          </a:p>
          <a:p>
            <a:endParaRPr lang="en-US" dirty="0"/>
          </a:p>
        </p:txBody>
      </p:sp>
      <p:pic>
        <p:nvPicPr>
          <p:cNvPr id="4" name="Picture 3">
            <a:extLst>
              <a:ext uri="{FF2B5EF4-FFF2-40B4-BE49-F238E27FC236}">
                <a16:creationId xmlns:a16="http://schemas.microsoft.com/office/drawing/2014/main" id="{E7369FAD-B699-486B-91A3-0A7B89EB4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212" y="3483431"/>
            <a:ext cx="3849232" cy="3352040"/>
          </a:xfrm>
          <a:prstGeom prst="rect">
            <a:avLst/>
          </a:prstGeom>
        </p:spPr>
      </p:pic>
      <p:pic>
        <p:nvPicPr>
          <p:cNvPr id="9" name="Picture 8">
            <a:extLst>
              <a:ext uri="{FF2B5EF4-FFF2-40B4-BE49-F238E27FC236}">
                <a16:creationId xmlns:a16="http://schemas.microsoft.com/office/drawing/2014/main" id="{4439355F-4049-4739-AF35-721956C5C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64" y="4038600"/>
            <a:ext cx="4713249" cy="2259980"/>
          </a:xfrm>
          <a:prstGeom prst="rect">
            <a:avLst/>
          </a:prstGeom>
        </p:spPr>
      </p:pic>
    </p:spTree>
    <p:extLst>
      <p:ext uri="{BB962C8B-B14F-4D97-AF65-F5344CB8AC3E}">
        <p14:creationId xmlns:p14="http://schemas.microsoft.com/office/powerpoint/2010/main" val="256706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L_Resource_File" ma:contentTypeID="0x0101040018ADCB83BA1CB1468CA74F1A4F994F8800D0B05707F183834F9C4244F2CB05CEAB" ma:contentTypeVersion="3" ma:contentTypeDescription="" ma:contentTypeScope="" ma:versionID="0f64532e680356710158543a8c42477f">
  <xsd:schema xmlns:xsd="http://www.w3.org/2001/XMLSchema" xmlns:p="http://schemas.microsoft.com/office/2006/metadata/properties" xmlns:ns3="6cc342f0-9f2f-4d07-994a-ac9e4d6334b9" targetNamespace="http://schemas.microsoft.com/office/2006/metadata/properties" ma:root="true" ma:fieldsID="4dad6b809a7cb6de32f5241db736193a" ns3:_="">
    <xsd:import namespace="6cc342f0-9f2f-4d07-994a-ac9e4d6334b9"/>
    <xsd:element name="properties">
      <xsd:complexType>
        <xsd:sequence>
          <xsd:element name="documentManagement">
            <xsd:complexType>
              <xsd:all>
                <xsd:element ref="ns3:ResourceID" minOccurs="0"/>
              </xsd:all>
            </xsd:complexType>
          </xsd:element>
        </xsd:sequence>
      </xsd:complexType>
    </xsd:element>
  </xsd:schema>
  <xsd:schema xmlns:xsd="http://www.w3.org/2001/XMLSchema" xmlns:dms="http://schemas.microsoft.com/office/2006/documentManagement/types" targetNamespace="6cc342f0-9f2f-4d07-994a-ac9e4d6334b9" elementFormDefault="qualified">
    <xsd:import namespace="http://schemas.microsoft.com/office/2006/documentManagement/types"/>
    <xsd:element name="ResourceID" ma:index="9" nillable="true" ma:displayName="ResourceID" ma:list="{3a77697e-a97d-4d6e-b1ce-e598bf63a369}" ma:internalName="ResourceID0" ma:showField="ID" ma:web="6cc342f0-9f2f-4d07-994a-ac9e4d6334b9">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sourceID xmlns="6cc342f0-9f2f-4d07-994a-ac9e4d6334b9" xsi:nil="true"/>
  </documentManagement>
</p:properties>
</file>

<file path=customXml/itemProps1.xml><?xml version="1.0" encoding="utf-8"?>
<ds:datastoreItem xmlns:ds="http://schemas.openxmlformats.org/officeDocument/2006/customXml" ds:itemID="{B350E04B-F538-4B5D-9921-01F9C78D31C6}"/>
</file>

<file path=customXml/itemProps2.xml><?xml version="1.0" encoding="utf-8"?>
<ds:datastoreItem xmlns:ds="http://schemas.openxmlformats.org/officeDocument/2006/customXml" ds:itemID="{D8E16069-5C36-456B-8F20-27173A0F9CEA}"/>
</file>

<file path=customXml/itemProps3.xml><?xml version="1.0" encoding="utf-8"?>
<ds:datastoreItem xmlns:ds="http://schemas.openxmlformats.org/officeDocument/2006/customXml" ds:itemID="{B0C1D854-3550-4554-9642-68A3F9C6D529}"/>
</file>

<file path=docProps/app.xml><?xml version="1.0" encoding="utf-8"?>
<Properties xmlns="http://schemas.openxmlformats.org/officeDocument/2006/extended-properties" xmlns:vt="http://schemas.openxmlformats.org/officeDocument/2006/docPropsVTypes">
  <Template>Student scientific report presentation</Template>
  <TotalTime>0</TotalTime>
  <Words>5361</Words>
  <Application>Microsoft Office PowerPoint</Application>
  <PresentationFormat>Custom</PresentationFormat>
  <Paragraphs>340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Century Gothic</vt:lpstr>
      <vt:lpstr>Wingdings 3</vt:lpstr>
      <vt:lpstr>Student presentation</vt:lpstr>
      <vt:lpstr>Culture</vt:lpstr>
      <vt:lpstr>Where we’ve been…</vt:lpstr>
      <vt:lpstr>Culture</vt:lpstr>
      <vt:lpstr>“Drag is there to remind culture not to take itself too seriously. All of this is illusion.” RuPaul </vt:lpstr>
      <vt:lpstr>Culture</vt:lpstr>
      <vt:lpstr>Culture Through Objects</vt:lpstr>
      <vt:lpstr>Pop vs. Soda</vt:lpstr>
      <vt:lpstr>Culture through objects</vt:lpstr>
      <vt:lpstr>Culture through Objects</vt:lpstr>
      <vt:lpstr>Culture through Objects</vt:lpstr>
      <vt:lpstr>Culture through Objects</vt:lpstr>
      <vt:lpstr>The Take-Away</vt:lpstr>
      <vt:lpstr>Using the Sociological Imagination</vt:lpstr>
      <vt:lpstr>Elements of Culture</vt:lpstr>
      <vt:lpstr>Culture Defined</vt:lpstr>
      <vt:lpstr>Culture Defined</vt:lpstr>
      <vt:lpstr>A Common Culture</vt:lpstr>
      <vt:lpstr>Perceiving Culture</vt:lpstr>
      <vt:lpstr>Theoretical Frames</vt:lpstr>
      <vt:lpstr>Using the Sociological Imagination</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2017-11-06T01:51:45Z</dcterms:created>
  <dcterms:modified xsi:type="dcterms:W3CDTF">2017-11-21T08:39:46Z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y fmtid="{D5CDD505-2E9C-101B-9397-08002B2CF9AE}" pid="3" name="ContentTypeId">
    <vt:lpwstr>0x0101040018ADCB83BA1CB1468CA74F1A4F994F8800D0B05707F183834F9C4244F2CB05CEAB</vt:lpwstr>
  </property>
  <property fmtid="{D5CDD505-2E9C-101B-9397-08002B2CF9AE}" pid="4" name="ResourceID">
    <vt:lpwstr>13540</vt:lpwstr>
  </property>
</Properties>
</file>